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slides/slide5.xml" Type="http://schemas.openxmlformats.org/officeDocument/2006/relationships/slide" Id="rId10"/><Relationship Target="slides/slide6.xml" Type="http://schemas.openxmlformats.org/officeDocument/2006/relationships/slide" Id="rId11"/><Relationship Target="slides/slide21.xml" Type="http://schemas.openxmlformats.org/officeDocument/2006/relationships/slide" Id="rId26"/><Relationship Target="slides/slide20.xml" Type="http://schemas.openxmlformats.org/officeDocument/2006/relationships/slide" Id="rId25"/><Relationship Target="slides/slide22.xml" Type="http://schemas.openxmlformats.org/officeDocument/2006/relationships/slide" Id="rId27"/><Relationship Target="presProps.xml" Type="http://schemas.openxmlformats.org/officeDocument/2006/relationships/presProps" Id="rId2"/><Relationship Target="slides/slide16.xml" Type="http://schemas.openxmlformats.org/officeDocument/2006/relationships/slide" Id="rId21"/><Relationship Target="theme/theme1.xml" Type="http://schemas.openxmlformats.org/officeDocument/2006/relationships/theme" Id="rId1"/><Relationship Target="slides/slide17.xml" Type="http://schemas.openxmlformats.org/officeDocument/2006/relationships/slide" Id="rId22"/><Relationship Target="slideMasters/slideMaster1.xml" Type="http://schemas.openxmlformats.org/officeDocument/2006/relationships/slideMaster" Id="rId4"/><Relationship Target="slides/slide18.xml" Type="http://schemas.openxmlformats.org/officeDocument/2006/relationships/slide" Id="rId23"/><Relationship Target="tableStyles.xml" Type="http://schemas.openxmlformats.org/officeDocument/2006/relationships/tableStyles" Id="rId3"/><Relationship Target="slides/slide19.xml" Type="http://schemas.openxmlformats.org/officeDocument/2006/relationships/slide" Id="rId24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5" name="Shape 1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4" name="Shape 1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8" name="Shape 1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4" name="Shape 1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6" name="Shape 1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3" name="Shape 1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0" name="Shape 1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8" name="Shape 1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6" name="Shape 1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7" name="Shape 18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" type="title">
  <p:cSld name="titl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type="ctrTitle"/>
          </p:nvPr>
        </p:nvSpPr>
        <p:spPr>
          <a:xfrm>
            <a:off y="2111123" x="685800"/>
            <a:ext cy="1546474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 indent="3048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" type="subTitle"/>
          </p:nvPr>
        </p:nvSpPr>
        <p:spPr>
          <a:xfrm>
            <a:off y="3786737" x="685800"/>
            <a:ext cy="1046317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 indent="19050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x" type="tx">
  <p:cSld name="tx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600200" x="457200"/>
            <a:ext cy="4967574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defRPr/>
            </a:lvl1pPr>
            <a:lvl2pPr rtl="0" indent="-285750" marL="742950">
              <a:defRPr/>
            </a:lvl2pPr>
            <a:lvl3pPr rtl="0" indent="-228600" marL="1143000">
              <a:defRPr/>
            </a:lvl3pPr>
            <a:lvl4pPr rtl="0" indent="-228600" marL="160020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ColTx" type="twoColTx">
  <p:cSld name="twoColTx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600200" x="457200"/>
            <a:ext cy="4967574" cx="3994525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600200" x="4692273"/>
            <a:ext cy="4967574" cx="3994525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Only" type="titleOnly">
  <p:cSld name="title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CAPTION_ONLY">
  <p:cSld name="CAPTION_ONLY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5875078" x="457200"/>
            <a:ext cy="692693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algn="ctr" rtl="0" indent="-285750" marL="28575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blank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 indent="228600" mar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600200" x="457200"/>
            <a:ext cy="4967574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indent="-342900" marL="34290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trike="noStrike" u="none" b="0" cap="none" baseline="0" sz="30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 indent="-285750" marL="74295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trike="noStrike" u="none" b="0" cap="none" baseline="0" sz="24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 indent="-228600" marL="114300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trike="noStrike" u="none" b="0" cap="none" baseline="0" sz="24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 indent="-228600" marL="160020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trike="noStrike" u="none" b="0" cap="none" baseline="0" sz="1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 indent="-228600" marL="205740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trike="noStrike" u="none" b="0" cap="none" baseline="0" sz="1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 indent="-228600" marL="251460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trike="noStrike" u="none" b="0" cap="none" baseline="0" sz="1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 indent="-228600" marL="297180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trike="noStrike" u="none" b="0" cap="none" baseline="0" sz="1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 indent="-228600" marL="342900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trike="noStrike" u="none" b="0" cap="none" baseline="0" sz="1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 indent="-228600" marL="388620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trike="noStrike" u="none" b="0" cap="none" baseline="0" sz="1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4.jpg" Type="http://schemas.openxmlformats.org/officeDocument/2006/relationships/image" Id="rId4"/><Relationship Target="../media/image21.jp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5.jpg" Type="http://schemas.openxmlformats.org/officeDocument/2006/relationships/image" Id="rId4"/><Relationship Target="../media/image27.jp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1.jpg" Type="http://schemas.openxmlformats.org/officeDocument/2006/relationships/image" Id="rId4"/><Relationship Target="../media/image13.jpg" Type="http://schemas.openxmlformats.org/officeDocument/2006/relationships/image" Id="rId3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2.jpg" Type="http://schemas.openxmlformats.org/officeDocument/2006/relationships/image" Id="rId4"/><Relationship Target="../media/image24.jpg" Type="http://schemas.openxmlformats.org/officeDocument/2006/relationships/image" Id="rId3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6.jpg" Type="http://schemas.openxmlformats.org/officeDocument/2006/relationships/image" Id="rId3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9.jpg" Type="http://schemas.openxmlformats.org/officeDocument/2006/relationships/image" Id="rId4"/><Relationship Target="../media/image16.jpg" Type="http://schemas.openxmlformats.org/officeDocument/2006/relationships/image" Id="rId3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7.jpg" Type="http://schemas.openxmlformats.org/officeDocument/2006/relationships/image" Id="rId3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labs.oracle.com/people/prof.finnegan/" Type="http://schemas.openxmlformats.org/officeDocument/2006/relationships/hyperlink" TargetMode="External" Id="rId3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0.jpg" Type="http://schemas.openxmlformats.org/officeDocument/2006/relationships/image" Id="rId3"/></Relationships>
</file>

<file path=ppt/slides/_rels/slide19.xml.rels><?xml version="1.0" encoding="UTF-8" standalone="yes"?><Relationships xmlns="http://schemas.openxmlformats.org/package/2006/relationships"><Relationship Target="../notesSlides/notesSlide1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22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jpg" Type="http://schemas.openxmlformats.org/officeDocument/2006/relationships/image" Id="rId4"/><Relationship Target="../media/image05.jpg" Type="http://schemas.openxmlformats.org/officeDocument/2006/relationships/image" Id="rId3"/></Relationships>
</file>

<file path=ppt/slides/_rels/slide20.xml.rels><?xml version="1.0" encoding="UTF-8" standalone="yes"?><Relationships xmlns="http://schemas.openxmlformats.org/package/2006/relationships"><Relationship Target="../notesSlides/notesSlide2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20.jpg" Type="http://schemas.openxmlformats.org/officeDocument/2006/relationships/image" Id="rId4"/><Relationship Target="../media/image28.png" Type="http://schemas.openxmlformats.org/officeDocument/2006/relationships/image" Id="rId3"/></Relationships>
</file>

<file path=ppt/slides/_rels/slide21.xml.rels><?xml version="1.0" encoding="UTF-8" standalone="yes"?><Relationships xmlns="http://schemas.openxmlformats.org/package/2006/relationships"><Relationship Target="../notesSlides/notesSlide2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8.jpg" Type="http://schemas.openxmlformats.org/officeDocument/2006/relationships/image" Id="rId4"/><Relationship Target="../media/image23.jpg" Type="http://schemas.openxmlformats.org/officeDocument/2006/relationships/image" Id="rId3"/></Relationships>
</file>

<file path=ppt/slides/_rels/slide22.xml.rels><?xml version="1.0" encoding="UTF-8" standalone="yes"?><Relationships xmlns="http://schemas.openxmlformats.org/package/2006/relationships"><Relationship Target="../notesSlides/notesSlide2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28.png" Type="http://schemas.openxmlformats.org/officeDocument/2006/relationships/image" Id="rId4"/><Relationship Target="../media/image25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jpg" Type="http://schemas.openxmlformats.org/officeDocument/2006/relationships/image" Id="rId4"/><Relationship Target="../media/image05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jpg" Type="http://schemas.openxmlformats.org/officeDocument/2006/relationships/image" Id="rId4"/><Relationship Target="../media/image26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4"/><Relationship Target="../media/image02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gif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0.jpg" Type="http://schemas.openxmlformats.org/officeDocument/2006/relationships/image" Id="rId4"/><Relationship Target="../media/image03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4.jpg" Type="http://schemas.openxmlformats.org/officeDocument/2006/relationships/image" Id="rId4"/><Relationship Target="../media/image06.jpg" Type="http://schemas.openxmlformats.org/officeDocument/2006/relationships/image" Id="rId3"/><Relationship Target="../media/image08.jpg" Type="http://schemas.openxmlformats.org/officeDocument/2006/relationships/image" Id="rId5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1349123" x="685800"/>
            <a:ext cy="1546500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Optics</a:t>
            </a:r>
          </a:p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y="3033874" x="762000"/>
            <a:ext cy="15221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Prof. J. A. Finnegan</a:t>
            </a:r>
          </a:p>
          <a:p>
            <a:pPr rtl="0" lvl="0">
              <a:buNone/>
            </a:pPr>
            <a:r>
              <a:rPr lang="en"/>
              <a:t>Computer Science Department</a:t>
            </a:r>
          </a:p>
          <a:p>
            <a:pPr rtl="0" lvl="0">
              <a:buNone/>
            </a:pPr>
            <a:r>
              <a:rPr lang="en"/>
              <a:t>Oceanview University, Kansas 66045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Refined the Ideas into</a:t>
            </a:r>
            <a:br>
              <a:rPr lang="en"/>
            </a:br>
            <a:r>
              <a:rPr lang="en"/>
              <a:t>Initial Production Versions</a:t>
            </a:r>
          </a:p>
        </p:txBody>
      </p:sp>
      <p:sp>
        <p:nvSpPr>
          <p:cNvPr id="90" name="Shape 90"/>
          <p:cNvSpPr/>
          <p:nvPr/>
        </p:nvSpPr>
        <p:spPr>
          <a:xfrm>
            <a:off y="1862967" x="4357566"/>
            <a:ext cy="2576983" cx="442125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91" name="Shape 91"/>
          <p:cNvSpPr/>
          <p:nvPr/>
        </p:nvSpPr>
        <p:spPr>
          <a:xfrm>
            <a:off y="1969500" x="648600"/>
            <a:ext cy="4229100" cx="27051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92" name="Shape 92"/>
          <p:cNvSpPr txBox="1"/>
          <p:nvPr/>
        </p:nvSpPr>
        <p:spPr>
          <a:xfrm>
            <a:off y="6213150" x="350250"/>
            <a:ext cy="609599" cx="3699300"/>
          </a:xfrm>
          <a:prstGeom prst="rect">
            <a:avLst/>
          </a:prstGeom>
          <a:noFill/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b="1" sz="2400" lang="en"/>
              <a:t>Imager and FFT Adder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y="4573650" x="5771350"/>
            <a:ext cy="429299" cx="2818200"/>
          </a:xfrm>
          <a:prstGeom prst="rect">
            <a:avLst/>
          </a:prstGeom>
          <a:noFill/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sz="2400" lang="en"/>
              <a:t>Projector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y="274637" x="457200"/>
            <a:ext cy="1143000" cx="86786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First test - Success!</a:t>
            </a:r>
            <a:br>
              <a:rPr lang="en"/>
            </a:br>
            <a:r>
              <a:rPr lang="en"/>
              <a:t>but need to reduce the transmit power</a:t>
            </a:r>
          </a:p>
        </p:txBody>
      </p:sp>
      <p:sp>
        <p:nvSpPr>
          <p:cNvPr id="99" name="Shape 99"/>
          <p:cNvSpPr/>
          <p:nvPr/>
        </p:nvSpPr>
        <p:spPr>
          <a:xfrm>
            <a:off y="1493837" x="296157"/>
            <a:ext cy="3441426" cx="611427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00" name="Shape 100"/>
          <p:cNvSpPr/>
          <p:nvPr/>
        </p:nvSpPr>
        <p:spPr>
          <a:xfrm>
            <a:off y="4476750" x="5200650"/>
            <a:ext cy="2281685" cx="379813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Back to the drawing board</a:t>
            </a:r>
          </a:p>
        </p:txBody>
      </p:sp>
      <p:sp>
        <p:nvSpPr>
          <p:cNvPr id="106" name="Shape 106"/>
          <p:cNvSpPr/>
          <p:nvPr/>
        </p:nvSpPr>
        <p:spPr>
          <a:xfrm>
            <a:off y="1417637" x="4552950"/>
            <a:ext cy="4762500" cx="47625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07" name="Shape 107"/>
          <p:cNvSpPr/>
          <p:nvPr/>
        </p:nvSpPr>
        <p:spPr>
          <a:xfrm>
            <a:off y="3095374" x="67625"/>
            <a:ext cy="3400532" cx="51819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Second Key Insight -</a:t>
            </a:r>
            <a:br>
              <a:rPr lang="en"/>
            </a:br>
            <a:r>
              <a:rPr lang="en"/>
              <a:t>Needed a Windows Implementation</a:t>
            </a:r>
          </a:p>
        </p:txBody>
      </p:sp>
      <p:sp>
        <p:nvSpPr>
          <p:cNvPr id="113" name="Shape 113"/>
          <p:cNvSpPr/>
          <p:nvPr/>
        </p:nvSpPr>
        <p:spPr>
          <a:xfrm>
            <a:off y="2207185" x="76200"/>
            <a:ext cy="4601447" cx="596031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14" name="Shape 114"/>
          <p:cNvSpPr/>
          <p:nvPr/>
        </p:nvSpPr>
        <p:spPr>
          <a:xfrm>
            <a:off y="1447800" x="5010625"/>
            <a:ext cy="2471470" cx="367617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y="274637" x="457200"/>
            <a:ext cy="8123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Contract called for two sizes </a:t>
            </a:r>
          </a:p>
        </p:txBody>
      </p:sp>
      <p:grpSp>
        <p:nvGrpSpPr>
          <p:cNvPr id="120" name="Shape 120"/>
          <p:cNvGrpSpPr/>
          <p:nvPr/>
        </p:nvGrpSpPr>
        <p:grpSpPr>
          <a:xfrm>
            <a:off y="1492625" x="182338"/>
            <a:ext cy="5121725" cx="4253911"/>
            <a:chOff y="1571225" x="4859138"/>
            <a:chExt cy="5121725" cx="4253911"/>
          </a:xfrm>
        </p:grpSpPr>
        <p:sp>
          <p:nvSpPr>
            <p:cNvPr id="121" name="Shape 121"/>
            <p:cNvSpPr/>
            <p:nvPr/>
          </p:nvSpPr>
          <p:spPr>
            <a:xfrm>
              <a:off y="2170219" x="4859138"/>
              <a:ext cy="3827661" cx="3827661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2" name="Shape 122"/>
            <p:cNvSpPr txBox="1"/>
            <p:nvPr/>
          </p:nvSpPr>
          <p:spPr>
            <a:xfrm>
              <a:off y="1571225" x="5170900"/>
              <a:ext cy="408899" cx="3227999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3000" lang="en"/>
                <a:t>Handheld</a:t>
              </a:r>
            </a:p>
          </p:txBody>
        </p:sp>
        <p:sp>
          <p:nvSpPr>
            <p:cNvPr id="123" name="Shape 123"/>
            <p:cNvSpPr txBox="1"/>
            <p:nvPr/>
          </p:nvSpPr>
          <p:spPr>
            <a:xfrm>
              <a:off y="6116650" x="5287750"/>
              <a:ext cy="576300" cx="3825299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1800" lang="en">
                  <a:solidFill>
                    <a:srgbClr val="222222"/>
                  </a:solidFill>
                </a:rPr>
                <a:t>2 AA batteries included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y="274637" x="457200"/>
            <a:ext cy="8123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Contract called for two sizes </a:t>
            </a:r>
          </a:p>
        </p:txBody>
      </p:sp>
      <p:grpSp>
        <p:nvGrpSpPr>
          <p:cNvPr id="129" name="Shape 129"/>
          <p:cNvGrpSpPr/>
          <p:nvPr/>
        </p:nvGrpSpPr>
        <p:grpSpPr>
          <a:xfrm>
            <a:off y="1492625" x="182338"/>
            <a:ext cy="5121725" cx="4253911"/>
            <a:chOff y="1571225" x="4859138"/>
            <a:chExt cy="5121725" cx="4253911"/>
          </a:xfrm>
        </p:grpSpPr>
        <p:sp>
          <p:nvSpPr>
            <p:cNvPr id="130" name="Shape 130"/>
            <p:cNvSpPr/>
            <p:nvPr/>
          </p:nvSpPr>
          <p:spPr>
            <a:xfrm>
              <a:off y="2170219" x="4859138"/>
              <a:ext cy="3827661" cx="3827661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Shape 131"/>
            <p:cNvSpPr txBox="1"/>
            <p:nvPr/>
          </p:nvSpPr>
          <p:spPr>
            <a:xfrm>
              <a:off y="1571225" x="5170900"/>
              <a:ext cy="408899" cx="3227999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3000" lang="en"/>
                <a:t>Handheld</a:t>
              </a:r>
            </a:p>
          </p:txBody>
        </p:sp>
        <p:sp>
          <p:nvSpPr>
            <p:cNvPr id="132" name="Shape 132"/>
            <p:cNvSpPr txBox="1"/>
            <p:nvPr/>
          </p:nvSpPr>
          <p:spPr>
            <a:xfrm>
              <a:off y="6116650" x="5287750"/>
              <a:ext cy="576300" cx="3825299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1800" lang="en">
                  <a:solidFill>
                    <a:srgbClr val="222222"/>
                  </a:solidFill>
                </a:rPr>
                <a:t>2 AA batteries included</a:t>
              </a:r>
            </a:p>
          </p:txBody>
        </p:sp>
      </p:grpSp>
      <p:grpSp>
        <p:nvGrpSpPr>
          <p:cNvPr id="133" name="Shape 133"/>
          <p:cNvGrpSpPr/>
          <p:nvPr/>
        </p:nvGrpSpPr>
        <p:grpSpPr>
          <a:xfrm>
            <a:off y="1492625" x="4542820"/>
            <a:ext cy="5202875" cx="4331145"/>
            <a:chOff y="1571225" x="167320"/>
            <a:chExt cy="5202875" cx="4331145"/>
          </a:xfrm>
        </p:grpSpPr>
        <p:sp>
          <p:nvSpPr>
            <p:cNvPr id="134" name="Shape 134"/>
            <p:cNvSpPr/>
            <p:nvPr/>
          </p:nvSpPr>
          <p:spPr>
            <a:xfrm>
              <a:off y="2980450" x="457200"/>
              <a:ext cy="3439875" cx="4041265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5" name="Shape 135"/>
            <p:cNvSpPr txBox="1"/>
            <p:nvPr/>
          </p:nvSpPr>
          <p:spPr>
            <a:xfrm>
              <a:off y="1571225" x="863832"/>
              <a:ext cy="408899" cx="3227999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3000" lang="en"/>
                <a:t>Tankheld</a:t>
              </a:r>
            </a:p>
          </p:txBody>
        </p:sp>
        <p:sp>
          <p:nvSpPr>
            <p:cNvPr id="136" name="Shape 136"/>
            <p:cNvSpPr txBox="1"/>
            <p:nvPr/>
          </p:nvSpPr>
          <p:spPr>
            <a:xfrm>
              <a:off y="6132100" x="167320"/>
              <a:ext cy="642000" cx="4231200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1800" lang="en">
                  <a:solidFill>
                    <a:srgbClr val="222222"/>
                  </a:solidFill>
                </a:rPr>
                <a:t>25,000,000 AA batteries not included</a:t>
              </a:r>
            </a:p>
          </p:txBody>
        </p:sp>
        <p:sp>
          <p:nvSpPr>
            <p:cNvPr id="137" name="Shape 137"/>
            <p:cNvSpPr txBox="1"/>
            <p:nvPr/>
          </p:nvSpPr>
          <p:spPr>
            <a:xfrm>
              <a:off y="2170219" x="689525"/>
              <a:ext cy="707399" cx="2069699"/>
            </a:xfrm>
            <a:prstGeom prst="rect">
              <a:avLst/>
            </a:prstGeom>
            <a:noFill/>
          </p:spPr>
          <p:txBody>
            <a:bodyPr bIns="91425" rIns="91425" lIns="91425" tIns="91425" anchor="t" anchorCtr="0">
              <a:noAutofit/>
            </a:bodyPr>
            <a:lstStyle/>
            <a:p>
              <a:pPr rtl="0" lvl="0">
                <a:buNone/>
              </a:pPr>
              <a:r>
                <a:rPr b="1" sz="3600" lang="en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30MW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 rtl="0" lvl="0">
              <a:buNone/>
            </a:pPr>
            <a:r>
              <a:rPr lang="en"/>
              <a:t>Now, our soldiers can rest easy.</a:t>
            </a:r>
          </a:p>
          <a:p>
            <a:pPr algn="ctr">
              <a:buNone/>
            </a:pPr>
            <a:r>
              <a:rPr lang="en"/>
              <a:t>No worries about camouflage!</a:t>
            </a:r>
          </a:p>
        </p:txBody>
      </p:sp>
      <p:sp>
        <p:nvSpPr>
          <p:cNvPr id="143" name="Shape 143"/>
          <p:cNvSpPr/>
          <p:nvPr/>
        </p:nvSpPr>
        <p:spPr>
          <a:xfrm>
            <a:off y="2371725" x="938327"/>
            <a:ext cy="3881995" cx="698170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Thank you</a:t>
            </a:r>
          </a:p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
</a:t>
            </a:r>
            <a:r>
              <a:rPr u="sng" lang="en">
                <a:solidFill>
                  <a:schemeClr val="hlink"/>
                </a:solidFill>
                <a:hlinkClick r:id="rId3"/>
              </a:rPr>
              <a:t>http://labs.oracle.com/people/prof.finnegan/</a:t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Key Insight</a:t>
            </a:r>
          </a:p>
        </p:txBody>
      </p:sp>
      <p:sp>
        <p:nvSpPr>
          <p:cNvPr id="155" name="Shape 155"/>
          <p:cNvSpPr/>
          <p:nvPr/>
        </p:nvSpPr>
        <p:spPr>
          <a:xfrm>
            <a:off y="1777600" x="1415108"/>
            <a:ext cy="4805163" cx="64079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  <p:sp>
        <p:nvSpPr>
          <p:cNvPr id="162" name="Shape 162"/>
          <p:cNvSpPr/>
          <p:nvPr/>
        </p:nvSpPr>
        <p:spPr>
          <a:xfrm>
            <a:off y="0" x="0"/>
            <a:ext cy="6858000" cx="9144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 rtl="0" lvl="0">
              <a:buNone/>
            </a:pPr>
            <a:r>
              <a:rPr lang="en"/>
              <a:t>The</a:t>
            </a:r>
            <a:br>
              <a:rPr lang="en"/>
            </a:br>
            <a:r>
              <a:rPr lang="en"/>
              <a:t>Challenge</a:t>
            </a:r>
          </a:p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y="2196853" x="457200"/>
            <a:ext cy="43710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>
                <a:solidFill>
                  <a:srgbClr val="222222"/>
                </a:solidFill>
              </a:rPr>
              <a:t>Our Special Forces have two dual problems:</a:t>
            </a:r>
          </a:p>
          <a:p>
            <a:pPr rtl="0" lvl="0" indent="457200" marL="457200">
              <a:buNone/>
            </a:pPr>
            <a:r>
              <a:rPr lang="en">
                <a:solidFill>
                  <a:srgbClr val="222222"/>
                </a:solidFill>
              </a:rPr>
              <a:t>* Seeing the enemy</a:t>
            </a:r>
          </a:p>
          <a:p>
            <a:pPr rtl="0" lvl="0" indent="457200" marL="457200">
              <a:buNone/>
            </a:pPr>
            <a:r>
              <a:rPr lang="en">
                <a:solidFill>
                  <a:srgbClr val="222222"/>
                </a:solidFill>
              </a:rPr>
              <a:t>* Hiding from the enemy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id="31" name="Shape 31"/>
          <p:cNvSpPr/>
          <p:nvPr/>
        </p:nvSpPr>
        <p:spPr>
          <a:xfrm>
            <a:off y="300462" x="125525"/>
            <a:ext cy="1880617" cx="2816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32" name="Shape 32"/>
          <p:cNvSpPr/>
          <p:nvPr/>
        </p:nvSpPr>
        <p:spPr>
          <a:xfrm>
            <a:off y="187094" x="6298005"/>
            <a:ext cy="2085595" cx="271550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168" name="Shape 168"/>
          <p:cNvSpPr/>
          <p:nvPr/>
        </p:nvSpPr>
        <p:spPr>
          <a:xfrm>
            <a:off y="3722969" x="228599"/>
            <a:ext cy="3034587" cx="609601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69" name="Shape 169"/>
          <p:cNvSpPr/>
          <p:nvPr/>
        </p:nvSpPr>
        <p:spPr>
          <a:xfrm>
            <a:off y="546012" x="4457517"/>
            <a:ext cy="3319668" cx="453378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  <p:sp>
        <p:nvSpPr>
          <p:cNvPr id="176" name="Shape 176"/>
          <p:cNvSpPr/>
          <p:nvPr/>
        </p:nvSpPr>
        <p:spPr>
          <a:xfrm>
            <a:off y="370582" x="5150930"/>
            <a:ext cy="2669561" cx="399306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77" name="Shape 177"/>
          <p:cNvSpPr/>
          <p:nvPr/>
        </p:nvSpPr>
        <p:spPr>
          <a:xfrm>
            <a:off y="3663162" x="929012"/>
            <a:ext cy="1781175" cx="296227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y="1950775" x="228599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  <p:sp>
        <p:nvSpPr>
          <p:cNvPr id="184" name="Shape 184"/>
          <p:cNvSpPr/>
          <p:nvPr/>
        </p:nvSpPr>
        <p:spPr>
          <a:xfrm>
            <a:off y="231823" x="5319975"/>
            <a:ext cy="3401505" cx="359542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85" name="Shape 185"/>
          <p:cNvSpPr/>
          <p:nvPr/>
        </p:nvSpPr>
        <p:spPr>
          <a:xfrm>
            <a:off y="3722969" x="228599"/>
            <a:ext cy="3034587" cx="609601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 rtl="0" lvl="0">
              <a:buNone/>
            </a:pPr>
            <a:r>
              <a:rPr lang="en"/>
              <a:t>The</a:t>
            </a:r>
            <a:br>
              <a:rPr lang="en"/>
            </a:br>
            <a:r>
              <a:rPr lang="en"/>
              <a:t>Challenge</a:t>
            </a:r>
          </a:p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y="2196853" x="457200"/>
            <a:ext cy="43710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>
                <a:solidFill>
                  <a:srgbClr val="222222"/>
                </a:solidFill>
              </a:rPr>
              <a:t>Our Special Forces have two dual problems:</a:t>
            </a:r>
          </a:p>
          <a:p>
            <a:pPr rtl="0" lvl="0" indent="457200" marL="457200">
              <a:buNone/>
            </a:pPr>
            <a:r>
              <a:rPr lang="en">
                <a:solidFill>
                  <a:srgbClr val="222222"/>
                </a:solidFill>
              </a:rPr>
              <a:t>* Seeing the enemy</a:t>
            </a:r>
          </a:p>
          <a:p>
            <a:pPr rtl="0" lvl="0" indent="457200" marL="457200">
              <a:buNone/>
            </a:pPr>
            <a:r>
              <a:rPr lang="en">
                <a:solidFill>
                  <a:srgbClr val="222222"/>
                </a:solidFill>
              </a:rPr>
              <a:t>* Hiding from the enemy</a:t>
            </a:r>
          </a:p>
          <a:p>
            <a:r>
              <a:t/>
            </a:r>
          </a:p>
          <a:p>
            <a:pPr algn="ctr" rtl="0" lvl="0">
              <a:buNone/>
            </a:pPr>
            <a:r>
              <a:rPr lang="en">
                <a:solidFill>
                  <a:srgbClr val="222222"/>
                </a:solidFill>
              </a:rPr>
              <a:t>The former is solved</a:t>
            </a:r>
          </a:p>
          <a:p>
            <a:pPr algn="ctr" rtl="0" lvl="0">
              <a:buNone/>
            </a:pPr>
            <a:r>
              <a:rPr lang="en">
                <a:solidFill>
                  <a:srgbClr val="222222"/>
                </a:solidFill>
              </a:rPr>
              <a:t>by projecting </a:t>
            </a:r>
            <a:r>
              <a:rPr b="1" lang="en">
                <a:solidFill>
                  <a:srgbClr val="222222"/>
                </a:solidFill>
              </a:rPr>
              <a:t>LASER </a:t>
            </a:r>
            <a:r>
              <a:rPr lang="en">
                <a:solidFill>
                  <a:srgbClr val="222222"/>
                </a:solidFill>
              </a:rPr>
              <a:t>energy on the enemy</a:t>
            </a:r>
          </a:p>
          <a:p>
            <a:pPr algn="ctr" rtl="0" lvl="0">
              <a:buNone/>
            </a:pPr>
            <a:r>
              <a:rPr lang="en">
                <a:solidFill>
                  <a:srgbClr val="222222"/>
                </a:solidFill>
              </a:rPr>
              <a:t>The latter is solved</a:t>
            </a:r>
          </a:p>
          <a:p>
            <a:pPr algn="ctr" rtl="0" lvl="0">
              <a:buNone/>
            </a:pPr>
            <a:r>
              <a:rPr lang="en">
                <a:solidFill>
                  <a:srgbClr val="222222"/>
                </a:solidFill>
              </a:rPr>
              <a:t>by projecting </a:t>
            </a:r>
            <a:r>
              <a:rPr b="1" lang="en">
                <a:solidFill>
                  <a:srgbClr val="222222"/>
                </a:solidFill>
              </a:rPr>
              <a:t>DASER </a:t>
            </a:r>
            <a:r>
              <a:rPr lang="en">
                <a:solidFill>
                  <a:srgbClr val="222222"/>
                </a:solidFill>
              </a:rPr>
              <a:t>energy on ourselves</a:t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id="39" name="Shape 39"/>
          <p:cNvSpPr/>
          <p:nvPr/>
        </p:nvSpPr>
        <p:spPr>
          <a:xfrm>
            <a:off y="300462" x="125525"/>
            <a:ext cy="1880617" cx="2816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40" name="Shape 40"/>
          <p:cNvSpPr/>
          <p:nvPr/>
        </p:nvSpPr>
        <p:spPr>
          <a:xfrm>
            <a:off y="187094" x="6298005"/>
            <a:ext cy="2085595" cx="271550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61537" x="457200"/>
            <a:ext cy="6816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The Devices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020814" x="457200"/>
            <a:ext cy="55469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000" lang="en">
                <a:solidFill>
                  <a:srgbClr val="222222"/>
                </a:solidFill>
              </a:rPr>
              <a:t>
</a:t>
            </a:r>
            <a:r>
              <a:rPr b="1" sz="2400" lang="en">
                <a:solidFill>
                  <a:srgbClr val="222222"/>
                </a:solidFill>
              </a:rPr>
              <a:t>LASER </a:t>
            </a:r>
            <a:r>
              <a:rPr sz="2400" lang="en">
                <a:solidFill>
                  <a:srgbClr val="222222"/>
                </a:solidFill>
              </a:rPr>
              <a:t>is</a:t>
            </a:r>
          </a:p>
          <a:p>
            <a:pPr rtl="0" lvl="0">
              <a:buClr>
                <a:srgbClr val="000000"/>
              </a:buClr>
              <a:buSzPct val="45833"/>
              <a:buFont typeface="Arial"/>
              <a:buNone/>
            </a:pPr>
            <a:r>
              <a:rPr sz="2400" lang="en">
                <a:solidFill>
                  <a:srgbClr val="222222"/>
                </a:solidFill>
              </a:rPr>
              <a:t>Light Amplification by Stimulated Emission of Radiation</a:t>
            </a:r>
          </a:p>
          <a:p>
            <a:pPr rtl="0" lvl="0">
              <a:buNone/>
            </a:pPr>
            <a:r>
              <a:rPr b="1" sz="2400" lang="en">
                <a:solidFill>
                  <a:srgbClr val="222222"/>
                </a:solidFill>
              </a:rPr>
              <a:t>DASER </a:t>
            </a:r>
            <a:r>
              <a:rPr sz="2400" lang="en">
                <a:solidFill>
                  <a:srgbClr val="222222"/>
                </a:solidFill>
              </a:rPr>
              <a:t>is</a:t>
            </a:r>
          </a:p>
          <a:p>
            <a:pPr rtl="0" lvl="0">
              <a:buClr>
                <a:srgbClr val="000000"/>
              </a:buClr>
              <a:buSzPct val="45833"/>
              <a:buFont typeface="Arial"/>
              <a:buNone/>
            </a:pPr>
            <a:r>
              <a:rPr sz="2400" lang="en">
                <a:solidFill>
                  <a:srgbClr val="222222"/>
                </a:solidFill>
              </a:rPr>
              <a:t>Darkness Amplification by Stimulated Emission of Radiation</a:t>
            </a:r>
          </a:p>
          <a:p>
            <a:r>
              <a:t/>
            </a:r>
          </a:p>
          <a:p>
            <a:r>
              <a:t/>
            </a:r>
          </a:p>
          <a:p>
            <a:pPr rtl="0" lvl="0">
              <a:buClr>
                <a:srgbClr val="000000"/>
              </a:buClr>
              <a:buSzPct val="45833"/>
              <a:buFont typeface="Arial"/>
              <a:buNone/>
            </a:pPr>
            <a:r>
              <a:rPr sz="2400" lang="en">
                <a:solidFill>
                  <a:srgbClr val="222222"/>
                </a:solidFill>
              </a:rPr>
              <a:t>For further tuning the above are augmented by</a:t>
            </a:r>
          </a:p>
          <a:p>
            <a:pPr rtl="0" lvl="0" indent="457200" marL="0">
              <a:buNone/>
            </a:pPr>
            <a:r>
              <a:rPr sz="2400" lang="en">
                <a:solidFill>
                  <a:srgbClr val="222222"/>
                </a:solidFill>
              </a:rPr>
              <a:t>LEDs (Light Emitting Diodes) and</a:t>
            </a:r>
          </a:p>
          <a:p>
            <a:pPr rtl="0" lvl="0" indent="457200" marL="0">
              <a:buClr>
                <a:srgbClr val="000000"/>
              </a:buClr>
              <a:buSzPct val="45833"/>
              <a:buFont typeface="Arial"/>
              <a:buNone/>
            </a:pPr>
            <a:r>
              <a:rPr sz="2400" lang="en">
                <a:solidFill>
                  <a:srgbClr val="222222"/>
                </a:solidFill>
              </a:rPr>
              <a:t>DEDs (Darkness Emitting Diodes).</a:t>
            </a:r>
          </a:p>
          <a:p>
            <a:pPr rtl="0" lvl="0" indent="0" marL="457200">
              <a:buNone/>
            </a:pPr>
            <a:r>
              <a:rPr sz="1800" lang="en">
                <a:solidFill>
                  <a:srgbClr val="222222"/>
                </a:solidFill>
              </a:rPr>
              <a:t>The DASER and DEDs follow the dynamic principles implemented in active noise canceling headsets.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Camouflage</a:t>
            </a:r>
          </a:p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"/>
              <a:t>Theoretically limited </a:t>
            </a:r>
            <a:br>
              <a:rPr lang="en"/>
            </a:br>
            <a:r>
              <a:rPr lang="en"/>
              <a:t> </a:t>
            </a:r>
            <a:br>
              <a:rPr lang="en"/>
            </a:br>
            <a:r>
              <a:rPr lang="en"/>
              <a:t>                                           and you look silly</a:t>
            </a:r>
          </a:p>
        </p:txBody>
      </p:sp>
      <p:sp>
        <p:nvSpPr>
          <p:cNvPr id="53" name="Shape 53"/>
          <p:cNvSpPr/>
          <p:nvPr/>
        </p:nvSpPr>
        <p:spPr>
          <a:xfrm>
            <a:off y="3160514" x="4670105"/>
            <a:ext cy="3058644" cx="394049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54" name="Shape 54"/>
          <p:cNvSpPr/>
          <p:nvPr/>
        </p:nvSpPr>
        <p:spPr>
          <a:xfrm>
            <a:off y="2859887" x="688050"/>
            <a:ext cy="3533775" cx="36195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y="304800" x="155900"/>
            <a:ext cy="1808099" cx="24279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Key</a:t>
            </a:r>
            <a:br>
              <a:rPr lang="en"/>
            </a:br>
            <a:r>
              <a:rPr lang="en"/>
              <a:t>Insight</a:t>
            </a:r>
            <a:br>
              <a:rPr lang="en"/>
            </a:br>
            <a:r>
              <a:rPr lang="en"/>
              <a:t>FFT!</a:t>
            </a:r>
          </a:p>
        </p:txBody>
      </p:sp>
      <p:sp>
        <p:nvSpPr>
          <p:cNvPr id="60" name="Shape 60"/>
          <p:cNvSpPr/>
          <p:nvPr/>
        </p:nvSpPr>
        <p:spPr>
          <a:xfrm>
            <a:off y="304800" x="2651639"/>
            <a:ext cy="2875861" cx="641037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61" name="Shape 61"/>
          <p:cNvSpPr/>
          <p:nvPr/>
        </p:nvSpPr>
        <p:spPr>
          <a:xfrm>
            <a:off y="3392535" x="0"/>
            <a:ext cy="3465464" cx="490950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y="274637" x="457200"/>
            <a:ext cy="1143000" cx="38952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The Frequency</a:t>
            </a:r>
            <a:br>
              <a:rPr lang="en"/>
            </a:br>
            <a:r>
              <a:rPr lang="en"/>
              <a:t>Domain!</a:t>
            </a: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2514600" x="457200"/>
            <a:ext cy="41261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All we have to do in order to</a:t>
            </a:r>
            <a:br>
              <a:rPr lang="en"/>
            </a:br>
            <a:r>
              <a:rPr lang="en"/>
              <a:t>conceal objects during daytime is:</a:t>
            </a:r>
          </a:p>
          <a:p>
            <a:pPr rtl="0" lvl="0">
              <a:buNone/>
            </a:pPr>
            <a:r>
              <a:rPr lang="en"/>
              <a:t>(1) Sense our self-image and FFT it</a:t>
            </a:r>
          </a:p>
          <a:p>
            <a:pPr rtl="0" lvl="0">
              <a:buNone/>
            </a:pPr>
            <a:r>
              <a:rPr lang="en"/>
              <a:t>(2) Reverse the coefficients of the FFT'd image</a:t>
            </a:r>
          </a:p>
          <a:p>
            <a:pPr rtl="0" lvl="0">
              <a:buNone/>
            </a:pPr>
            <a:r>
              <a:rPr lang="en"/>
              <a:t>(3) Integrate original image with the FFT'd one</a:t>
            </a:r>
          </a:p>
          <a:p>
            <a:pPr rtl="0" lvl="0">
              <a:buNone/>
            </a:pPr>
            <a:r>
              <a:rPr lang="en"/>
              <a:t>(4) Auto-project the modified auto-image upon ourselves</a:t>
            </a:r>
          </a:p>
          <a:p>
            <a:r>
              <a:t/>
            </a:r>
          </a:p>
        </p:txBody>
      </p:sp>
      <p:sp>
        <p:nvSpPr>
          <p:cNvPr id="68" name="Shape 68"/>
          <p:cNvSpPr/>
          <p:nvPr/>
        </p:nvSpPr>
        <p:spPr>
          <a:xfrm>
            <a:off y="152400" x="4830947"/>
            <a:ext cy="2516002" cx="416065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More details</a:t>
            </a:r>
          </a:p>
        </p:txBody>
      </p:sp>
      <p:sp>
        <p:nvSpPr>
          <p:cNvPr id="74" name="Shape 74"/>
          <p:cNvSpPr/>
          <p:nvPr/>
        </p:nvSpPr>
        <p:spPr>
          <a:xfrm>
            <a:off y="280037" x="3429000"/>
            <a:ext cy="2486025" cx="5715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75" name="Shape 75"/>
          <p:cNvSpPr/>
          <p:nvPr/>
        </p:nvSpPr>
        <p:spPr>
          <a:xfrm>
            <a:off y="2853256" x="83334"/>
            <a:ext cy="3927438" cx="52394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"/>
              <a:t>Block Diagram</a:t>
            </a:r>
          </a:p>
        </p:txBody>
      </p:sp>
      <p:sp>
        <p:nvSpPr>
          <p:cNvPr id="81" name="Shape 81"/>
          <p:cNvSpPr/>
          <p:nvPr/>
        </p:nvSpPr>
        <p:spPr>
          <a:xfrm>
            <a:off y="1263275" x="3270186"/>
            <a:ext cy="2034651" cx="57553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82" name="Shape 82"/>
          <p:cNvSpPr/>
          <p:nvPr/>
        </p:nvSpPr>
        <p:spPr>
          <a:xfrm>
            <a:off y="4409112" x="5272700"/>
            <a:ext cy="2324100" cx="333375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83" name="Shape 83"/>
          <p:cNvSpPr txBox="1"/>
          <p:nvPr/>
        </p:nvSpPr>
        <p:spPr>
          <a:xfrm>
            <a:off y="3525400" x="4810825"/>
            <a:ext cy="889800" cx="4060800"/>
          </a:xfrm>
          <a:prstGeom prst="rect">
            <a:avLst/>
          </a:prstGeom>
          <a:noFill/>
        </p:spPr>
        <p:txBody>
          <a:bodyPr bIns="91425" rIns="91425" lIns="91425" tIns="91425" anchor="t" anchorCtr="0">
            <a:noAutofit/>
          </a:bodyPr>
          <a:lstStyle/>
          <a:p>
            <a:pPr algn="ctr">
              <a:buNone/>
            </a:pPr>
            <a:r>
              <a:rPr b="1" sz="2400" lang="en"/>
              <a:t>Derivative helps to find Optimum at 0.5</a:t>
            </a:r>
          </a:p>
        </p:txBody>
      </p:sp>
      <p:sp>
        <p:nvSpPr>
          <p:cNvPr id="84" name="Shape 84"/>
          <p:cNvSpPr/>
          <p:nvPr/>
        </p:nvSpPr>
        <p:spPr>
          <a:xfrm>
            <a:off y="2633662" x="63800"/>
            <a:ext cy="3571875" cx="333375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