
<file path=[Content_Types].xml><?xml version="1.0" encoding="utf-8"?>
<Types xmlns="http://schemas.openxmlformats.org/package/2006/content-types">
  <Override PartName="/ppt/slides/slide45.xml" ContentType="application/vnd.openxmlformats-officedocument.presentationml.slide+xml"/>
  <Override PartName="/ppt/slides/slide18.xml" ContentType="application/vnd.openxmlformats-officedocument.presentationml.slide+xml"/>
  <Default Extension="pict" ContentType="image/pict"/>
  <Override PartName="/ppt/slides/slide9.xml" ContentType="application/vnd.openxmlformats-officedocument.presentationml.slide+xml"/>
  <Override PartName="/ppt/slides/slide41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slides/slide46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Default Extension="doc" ContentType="application/msword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47.xml" ContentType="application/vnd.openxmlformats-officedocument.presentationml.slide+xml"/>
  <Override PartName="/ppt/slides/slide43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44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notesMasterIdLst>
    <p:notesMasterId r:id="rId49"/>
  </p:notesMasterIdLst>
  <p:sldIdLst>
    <p:sldId id="278" r:id="rId2"/>
    <p:sldId id="412" r:id="rId3"/>
    <p:sldId id="288" r:id="rId4"/>
    <p:sldId id="289" r:id="rId5"/>
    <p:sldId id="413" r:id="rId6"/>
    <p:sldId id="431" r:id="rId7"/>
    <p:sldId id="414" r:id="rId8"/>
    <p:sldId id="417" r:id="rId9"/>
    <p:sldId id="415" r:id="rId10"/>
    <p:sldId id="416" r:id="rId11"/>
    <p:sldId id="419" r:id="rId12"/>
    <p:sldId id="420" r:id="rId13"/>
    <p:sldId id="422" r:id="rId14"/>
    <p:sldId id="423" r:id="rId15"/>
    <p:sldId id="424" r:id="rId16"/>
    <p:sldId id="425" r:id="rId17"/>
    <p:sldId id="426" r:id="rId18"/>
    <p:sldId id="427" r:id="rId19"/>
    <p:sldId id="428" r:id="rId20"/>
    <p:sldId id="391" r:id="rId21"/>
    <p:sldId id="334" r:id="rId22"/>
    <p:sldId id="299" r:id="rId23"/>
    <p:sldId id="429" r:id="rId24"/>
    <p:sldId id="405" r:id="rId25"/>
    <p:sldId id="430" r:id="rId26"/>
    <p:sldId id="328" r:id="rId27"/>
    <p:sldId id="298" r:id="rId28"/>
    <p:sldId id="421" r:id="rId29"/>
    <p:sldId id="316" r:id="rId30"/>
    <p:sldId id="366" r:id="rId31"/>
    <p:sldId id="397" r:id="rId32"/>
    <p:sldId id="301" r:id="rId33"/>
    <p:sldId id="364" r:id="rId34"/>
    <p:sldId id="404" r:id="rId35"/>
    <p:sldId id="332" r:id="rId36"/>
    <p:sldId id="398" r:id="rId37"/>
    <p:sldId id="324" r:id="rId38"/>
    <p:sldId id="327" r:id="rId39"/>
    <p:sldId id="376" r:id="rId40"/>
    <p:sldId id="331" r:id="rId41"/>
    <p:sldId id="325" r:id="rId42"/>
    <p:sldId id="418" r:id="rId43"/>
    <p:sldId id="377" r:id="rId44"/>
    <p:sldId id="386" r:id="rId45"/>
    <p:sldId id="434" r:id="rId46"/>
    <p:sldId id="407" r:id="rId47"/>
    <p:sldId id="378" r:id="rId4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6471" autoAdjust="0"/>
    <p:restoredTop sz="92610" autoAdjust="0"/>
  </p:normalViewPr>
  <p:slideViewPr>
    <p:cSldViewPr>
      <p:cViewPr>
        <p:scale>
          <a:sx n="100" d="100"/>
          <a:sy n="100" d="100"/>
        </p:scale>
        <p:origin x="-1888" y="-9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interSettings" Target="printerSettings/printerSettings1.bin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ict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8B654AB-CF7D-1E49-BE88-C3349588DD08}" type="datetime1">
              <a:rPr lang="en-US"/>
              <a:pPr>
                <a:defRPr/>
              </a:pPr>
              <a:t>8/22/12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094B641-5955-F649-826F-8A5C112EB1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94B641-5955-F649-826F-8A5C112EB1E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12FA1-3C2E-1742-9B0D-F83ECB0255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6E410-7C9E-0346-A8C6-46FD3AF3A5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BB025-0E8F-4B40-8ADA-0CE97E784D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370B8-8AFF-D243-B480-9D44A1FB2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58007-7C75-6544-A2DF-37FD25A607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4702E-6463-E44F-B7CF-A242B648DE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334AB-2EAB-274D-B42C-E4A7F6B9AD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F08D7-8451-7E41-A0D4-7161AC0B2E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DCC09-2D80-3B4C-A076-DBB7013950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E7F27-5E17-DC4D-98B6-DDDB271576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C16A1-4B13-B442-874A-B43F7B2CE6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694EF61-130D-9248-948C-D6799C8B8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oleObject" Target="../embeddings/Microsoft_Word_97_-_2004_Document1.doc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Users/lass/Desktop/Desk/Haiti/video/snapmachine_rev2_s.mov" TargetMode="Externa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mailto:Sherry.Lassiter@fabfoundation.org" TargetMode="External"/><Relationship Id="rId4" Type="http://schemas.openxmlformats.org/officeDocument/2006/relationships/hyperlink" Target="http://fabfoundation.org" TargetMode="External"/><Relationship Id="rId5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hyperlink" Target="mailto:Sherry.Lassiter@cba.mit.edu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Fab</a:t>
            </a:r>
            <a:r>
              <a:rPr lang="en-US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: State of the Union</a:t>
            </a: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4572000" y="5311914"/>
            <a:ext cx="457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2000" i="1" dirty="0"/>
              <a:t>Sherry Lassiter, Ed.M</a:t>
            </a:r>
            <a:r>
              <a:rPr lang="en-US" sz="2000" i="1" dirty="0" smtClean="0"/>
              <a:t>.</a:t>
            </a:r>
          </a:p>
          <a:p>
            <a:pPr eaLnBrk="1" hangingPunct="1"/>
            <a:r>
              <a:rPr lang="en-US" sz="2000" i="1" dirty="0" smtClean="0"/>
              <a:t>MIT </a:t>
            </a:r>
            <a:r>
              <a:rPr lang="en-US" sz="2000" i="1" dirty="0"/>
              <a:t>Center for Bits &amp; Atoms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133600"/>
            <a:ext cx="424261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Publishing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2209800"/>
            <a:ext cx="2172903" cy="327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2209800"/>
            <a:ext cx="2209800" cy="33222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765" y="2362200"/>
            <a:ext cx="2604635" cy="30607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1811" y="762000"/>
            <a:ext cx="23403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Graduates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1905000"/>
            <a:ext cx="3200400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1811" y="762000"/>
            <a:ext cx="23403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Graduates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133600"/>
            <a:ext cx="482600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Fab</a:t>
            </a:r>
            <a:r>
              <a:rPr lang="en-US" sz="3600" dirty="0" smtClean="0">
                <a:solidFill>
                  <a:schemeClr val="tx1"/>
                </a:solidFill>
              </a:rPr>
              <a:t> Babies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994" y="1981200"/>
            <a:ext cx="4070012" cy="4064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23622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Neil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990600"/>
            <a:ext cx="3583781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23622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Neil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648" y="987552"/>
            <a:ext cx="3583781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23622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Neil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648" y="987552"/>
            <a:ext cx="3583781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23622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Neil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0208" y="987552"/>
            <a:ext cx="3583781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23622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Neil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648" y="987552"/>
            <a:ext cx="3583781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23622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Neil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648" y="987552"/>
            <a:ext cx="3583781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1644650"/>
            <a:ext cx="6324600" cy="35687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World Economic Forum 2012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129" y="1828800"/>
            <a:ext cx="4094071" cy="274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3276600"/>
            <a:ext cx="3714961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685800" y="27432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FFFFFF"/>
                </a:solidFill>
              </a:rPr>
              <a:t>Distributed National Infrastructure</a:t>
            </a:r>
          </a:p>
        </p:txBody>
      </p:sp>
      <p:pic>
        <p:nvPicPr>
          <p:cNvPr id="50179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805021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44664"/>
            <a:ext cx="7537450" cy="43179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Cube Satellites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981200"/>
            <a:ext cx="2477354" cy="2209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810000"/>
            <a:ext cx="2641600" cy="198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2895600"/>
            <a:ext cx="2743200" cy="2044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914400"/>
            <a:ext cx="7162800" cy="501257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85800" y="27432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FFFFFF"/>
                </a:solidFill>
              </a:rPr>
              <a:t>Lib</a:t>
            </a:r>
            <a:r>
              <a:rPr lang="en-US" sz="4000" smtClean="0">
                <a:solidFill>
                  <a:schemeClr val="tx1"/>
                </a:solidFill>
              </a:rPr>
              <a:t>raries for Technical Literacy</a:t>
            </a:r>
          </a:p>
        </p:txBody>
      </p:sp>
      <p:pic>
        <p:nvPicPr>
          <p:cNvPr id="21507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250" y="1601788"/>
            <a:ext cx="6921500" cy="479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Fab</a:t>
            </a:r>
            <a:r>
              <a:rPr lang="en-US" sz="3600" dirty="0" smtClean="0">
                <a:solidFill>
                  <a:schemeClr val="tx1"/>
                </a:solidFill>
              </a:rPr>
              <a:t> Academy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177" y="1981200"/>
            <a:ext cx="6519646" cy="39624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Formal Education</a:t>
            </a:r>
          </a:p>
        </p:txBody>
      </p:sp>
      <p:grpSp>
        <p:nvGrpSpPr>
          <p:cNvPr id="33795" name="Group 8"/>
          <p:cNvGrpSpPr>
            <a:grpSpLocks/>
          </p:cNvGrpSpPr>
          <p:nvPr/>
        </p:nvGrpSpPr>
        <p:grpSpPr bwMode="auto">
          <a:xfrm>
            <a:off x="401638" y="2514600"/>
            <a:ext cx="8340725" cy="3803650"/>
            <a:chOff x="608835" y="2514600"/>
            <a:chExt cx="8340671" cy="3803650"/>
          </a:xfrm>
        </p:grpSpPr>
        <p:sp>
          <p:nvSpPr>
            <p:cNvPr id="33797" name="TextBox 3"/>
            <p:cNvSpPr txBox="1">
              <a:spLocks noChangeArrowheads="1"/>
            </p:cNvSpPr>
            <p:nvPr/>
          </p:nvSpPr>
          <p:spPr bwMode="auto">
            <a:xfrm>
              <a:off x="4419600" y="2621340"/>
              <a:ext cx="4529906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Hands on, cross disciplinary,</a:t>
              </a:r>
            </a:p>
            <a:p>
              <a:r>
                <a:rPr lang="en-US"/>
                <a:t>self-directed, applied, reciprocal </a:t>
              </a:r>
            </a:p>
            <a:p>
              <a:r>
                <a:rPr lang="en-US"/>
                <a:t>learning environment</a:t>
              </a:r>
            </a:p>
            <a:p>
              <a:endParaRPr lang="en-US"/>
            </a:p>
          </p:txBody>
        </p:sp>
        <p:sp>
          <p:nvSpPr>
            <p:cNvPr id="33798" name="TextBox 4"/>
            <p:cNvSpPr txBox="1">
              <a:spLocks noChangeArrowheads="1"/>
            </p:cNvSpPr>
            <p:nvPr/>
          </p:nvSpPr>
          <p:spPr bwMode="auto">
            <a:xfrm>
              <a:off x="609600" y="4724400"/>
              <a:ext cx="348605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Community participation</a:t>
              </a:r>
            </a:p>
            <a:p>
              <a:r>
                <a:rPr lang="en-US"/>
                <a:t>and engagement</a:t>
              </a:r>
            </a:p>
          </p:txBody>
        </p:sp>
        <p:pic>
          <p:nvPicPr>
            <p:cNvPr id="33799" name="Picture 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08835" y="2514600"/>
              <a:ext cx="3540393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0" name="Pictur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72000" y="4191000"/>
              <a:ext cx="4092937" cy="2127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3796" name="TextBox 7"/>
          <p:cNvSpPr txBox="1">
            <a:spLocks noChangeArrowheads="1"/>
          </p:cNvSpPr>
          <p:nvPr/>
        </p:nvSpPr>
        <p:spPr bwMode="auto">
          <a:xfrm>
            <a:off x="2209800" y="1600200"/>
            <a:ext cx="4724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/>
              <a:t>Middle and High Schools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Fab</a:t>
            </a: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 Lab locations: 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today</a:t>
            </a:r>
            <a:endParaRPr lang="en-US" sz="3600" dirty="0"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pic>
        <p:nvPicPr>
          <p:cNvPr id="55299" name="Picture 4" descr="World-map-without-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905000"/>
            <a:ext cx="7432675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362200" y="3505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2286000" y="3962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495800" y="2667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4191000" y="3429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4419600" y="3048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" name="AutoShape 10"/>
          <p:cNvSpPr>
            <a:spLocks noChangeArrowheads="1"/>
          </p:cNvSpPr>
          <p:nvPr/>
        </p:nvSpPr>
        <p:spPr bwMode="auto">
          <a:xfrm>
            <a:off x="4038600" y="4114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724400" y="5257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5105400" y="4419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3810000" y="2667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5715000" y="3962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2286000" y="3505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2590800" y="3429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2819400" y="3352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9" name="AutoShape 18"/>
          <p:cNvSpPr>
            <a:spLocks noChangeArrowheads="1"/>
          </p:cNvSpPr>
          <p:nvPr/>
        </p:nvSpPr>
        <p:spPr bwMode="auto">
          <a:xfrm>
            <a:off x="2743200" y="3505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0" name="AutoShape 19"/>
          <p:cNvSpPr>
            <a:spLocks noChangeArrowheads="1"/>
          </p:cNvSpPr>
          <p:nvPr/>
        </p:nvSpPr>
        <p:spPr bwMode="auto">
          <a:xfrm>
            <a:off x="2362200" y="3276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auto">
          <a:xfrm>
            <a:off x="1828800" y="3581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>
            <a:off x="2438400" y="3352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auto">
          <a:xfrm>
            <a:off x="2514600" y="3505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4" name="AutoShape 23"/>
          <p:cNvSpPr>
            <a:spLocks noChangeArrowheads="1"/>
          </p:cNvSpPr>
          <p:nvPr/>
        </p:nvSpPr>
        <p:spPr bwMode="auto">
          <a:xfrm>
            <a:off x="4191000" y="2971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auto">
          <a:xfrm>
            <a:off x="4495800" y="2590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" name="AutoShape 25"/>
          <p:cNvSpPr>
            <a:spLocks noChangeArrowheads="1"/>
          </p:cNvSpPr>
          <p:nvPr/>
        </p:nvSpPr>
        <p:spPr bwMode="auto">
          <a:xfrm>
            <a:off x="2438400" y="3276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7" name="AutoShape 26"/>
          <p:cNvSpPr>
            <a:spLocks noChangeArrowheads="1"/>
          </p:cNvSpPr>
          <p:nvPr/>
        </p:nvSpPr>
        <p:spPr bwMode="auto">
          <a:xfrm>
            <a:off x="4648200" y="5257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" name="AutoShape 27"/>
          <p:cNvSpPr>
            <a:spLocks noChangeArrowheads="1"/>
          </p:cNvSpPr>
          <p:nvPr/>
        </p:nvSpPr>
        <p:spPr bwMode="auto">
          <a:xfrm>
            <a:off x="4572000" y="5181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9" name="AutoShape 28"/>
          <p:cNvSpPr>
            <a:spLocks noChangeArrowheads="1"/>
          </p:cNvSpPr>
          <p:nvPr/>
        </p:nvSpPr>
        <p:spPr bwMode="auto">
          <a:xfrm>
            <a:off x="4648200" y="5105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auto">
          <a:xfrm>
            <a:off x="4800600" y="5181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1" name="AutoShape 30"/>
          <p:cNvSpPr>
            <a:spLocks noChangeArrowheads="1"/>
          </p:cNvSpPr>
          <p:nvPr/>
        </p:nvSpPr>
        <p:spPr bwMode="auto">
          <a:xfrm>
            <a:off x="5791200" y="3886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2" name="AutoShape 31"/>
          <p:cNvSpPr>
            <a:spLocks noChangeArrowheads="1"/>
          </p:cNvSpPr>
          <p:nvPr/>
        </p:nvSpPr>
        <p:spPr bwMode="auto">
          <a:xfrm>
            <a:off x="5715000" y="3657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auto">
          <a:xfrm>
            <a:off x="5638800" y="3733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4" name="AutoShape 33"/>
          <p:cNvSpPr>
            <a:spLocks noChangeArrowheads="1"/>
          </p:cNvSpPr>
          <p:nvPr/>
        </p:nvSpPr>
        <p:spPr bwMode="auto">
          <a:xfrm>
            <a:off x="5029200" y="4343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5" name="AutoShape 34"/>
          <p:cNvSpPr>
            <a:spLocks noChangeArrowheads="1"/>
          </p:cNvSpPr>
          <p:nvPr/>
        </p:nvSpPr>
        <p:spPr bwMode="auto">
          <a:xfrm>
            <a:off x="4267200" y="3429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6" name="AutoShape 35"/>
          <p:cNvSpPr>
            <a:spLocks noChangeArrowheads="1"/>
          </p:cNvSpPr>
          <p:nvPr/>
        </p:nvSpPr>
        <p:spPr bwMode="auto">
          <a:xfrm>
            <a:off x="2667000" y="4419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7" name="AutoShape 36"/>
          <p:cNvSpPr>
            <a:spLocks noChangeArrowheads="1"/>
          </p:cNvSpPr>
          <p:nvPr/>
        </p:nvSpPr>
        <p:spPr bwMode="auto">
          <a:xfrm>
            <a:off x="5562600" y="3657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8" name="AutoShape 37"/>
          <p:cNvSpPr>
            <a:spLocks noChangeArrowheads="1"/>
          </p:cNvSpPr>
          <p:nvPr/>
        </p:nvSpPr>
        <p:spPr bwMode="auto">
          <a:xfrm>
            <a:off x="4495800" y="3048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9" name="AutoShape 38"/>
          <p:cNvSpPr>
            <a:spLocks noChangeArrowheads="1"/>
          </p:cNvSpPr>
          <p:nvPr/>
        </p:nvSpPr>
        <p:spPr bwMode="auto">
          <a:xfrm>
            <a:off x="4495800" y="3124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0" name="AutoShape 39"/>
          <p:cNvSpPr>
            <a:spLocks noChangeArrowheads="1"/>
          </p:cNvSpPr>
          <p:nvPr/>
        </p:nvSpPr>
        <p:spPr bwMode="auto">
          <a:xfrm>
            <a:off x="4419600" y="3124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1" name="AutoShape 40"/>
          <p:cNvSpPr>
            <a:spLocks noChangeArrowheads="1"/>
          </p:cNvSpPr>
          <p:nvPr/>
        </p:nvSpPr>
        <p:spPr bwMode="auto">
          <a:xfrm>
            <a:off x="4572000" y="3200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2" name="AutoShape 41"/>
          <p:cNvSpPr>
            <a:spLocks noChangeArrowheads="1"/>
          </p:cNvSpPr>
          <p:nvPr/>
        </p:nvSpPr>
        <p:spPr bwMode="auto">
          <a:xfrm>
            <a:off x="5715000" y="3429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3" name="AutoShape 42"/>
          <p:cNvSpPr>
            <a:spLocks noChangeArrowheads="1"/>
          </p:cNvSpPr>
          <p:nvPr/>
        </p:nvSpPr>
        <p:spPr bwMode="auto">
          <a:xfrm>
            <a:off x="4343400" y="3124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4" name="AutoShape 43"/>
          <p:cNvSpPr>
            <a:spLocks noChangeArrowheads="1"/>
          </p:cNvSpPr>
          <p:nvPr/>
        </p:nvSpPr>
        <p:spPr bwMode="auto">
          <a:xfrm>
            <a:off x="4800600" y="2895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5" name="AutoShape 44"/>
          <p:cNvSpPr>
            <a:spLocks noChangeArrowheads="1"/>
          </p:cNvSpPr>
          <p:nvPr/>
        </p:nvSpPr>
        <p:spPr bwMode="auto">
          <a:xfrm>
            <a:off x="1828800" y="3505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6" name="AutoShape 45"/>
          <p:cNvSpPr>
            <a:spLocks noChangeArrowheads="1"/>
          </p:cNvSpPr>
          <p:nvPr/>
        </p:nvSpPr>
        <p:spPr bwMode="auto">
          <a:xfrm>
            <a:off x="2590800" y="3276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7" name="AutoShape 46"/>
          <p:cNvSpPr>
            <a:spLocks noChangeArrowheads="1"/>
          </p:cNvSpPr>
          <p:nvPr/>
        </p:nvSpPr>
        <p:spPr bwMode="auto">
          <a:xfrm>
            <a:off x="2286000" y="3352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8" name="AutoShape 47"/>
          <p:cNvSpPr>
            <a:spLocks noChangeArrowheads="1"/>
          </p:cNvSpPr>
          <p:nvPr/>
        </p:nvSpPr>
        <p:spPr bwMode="auto">
          <a:xfrm>
            <a:off x="2286000" y="3200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9" name="AutoShape 48"/>
          <p:cNvSpPr>
            <a:spLocks noChangeArrowheads="1"/>
          </p:cNvSpPr>
          <p:nvPr/>
        </p:nvSpPr>
        <p:spPr bwMode="auto">
          <a:xfrm>
            <a:off x="2743200" y="3429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0" name="AutoShape 13"/>
          <p:cNvSpPr>
            <a:spLocks noChangeArrowheads="1"/>
          </p:cNvSpPr>
          <p:nvPr/>
        </p:nvSpPr>
        <p:spPr bwMode="auto">
          <a:xfrm>
            <a:off x="3962400" y="2667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1" name="AutoShape 13"/>
          <p:cNvSpPr>
            <a:spLocks noChangeArrowheads="1"/>
          </p:cNvSpPr>
          <p:nvPr/>
        </p:nvSpPr>
        <p:spPr bwMode="auto">
          <a:xfrm>
            <a:off x="3810000" y="2590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2" name="AutoShape 13"/>
          <p:cNvSpPr>
            <a:spLocks noChangeArrowheads="1"/>
          </p:cNvSpPr>
          <p:nvPr/>
        </p:nvSpPr>
        <p:spPr bwMode="auto">
          <a:xfrm>
            <a:off x="1981200" y="3352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3" name="AutoShape 13"/>
          <p:cNvSpPr>
            <a:spLocks noChangeArrowheads="1"/>
          </p:cNvSpPr>
          <p:nvPr/>
        </p:nvSpPr>
        <p:spPr bwMode="auto">
          <a:xfrm>
            <a:off x="2133600" y="3505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4" name="AutoShape 13"/>
          <p:cNvSpPr>
            <a:spLocks noChangeArrowheads="1"/>
          </p:cNvSpPr>
          <p:nvPr/>
        </p:nvSpPr>
        <p:spPr bwMode="auto">
          <a:xfrm>
            <a:off x="2057400" y="3429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5" name="AutoShape 13"/>
          <p:cNvSpPr>
            <a:spLocks noChangeArrowheads="1"/>
          </p:cNvSpPr>
          <p:nvPr/>
        </p:nvSpPr>
        <p:spPr bwMode="auto">
          <a:xfrm>
            <a:off x="5105400" y="3810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6" name="AutoShape 13"/>
          <p:cNvSpPr>
            <a:spLocks noChangeArrowheads="1"/>
          </p:cNvSpPr>
          <p:nvPr/>
        </p:nvSpPr>
        <p:spPr bwMode="auto">
          <a:xfrm>
            <a:off x="4648200" y="3200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80000">
            <a:off x="1828800" y="4343400"/>
            <a:ext cx="2360613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">
            <a:off x="4876800" y="4191000"/>
            <a:ext cx="2359025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9600" y="1676400"/>
            <a:ext cx="2362200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200000">
            <a:off x="2022475" y="1685925"/>
            <a:ext cx="2317750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3122613" y="2895600"/>
          <a:ext cx="2859087" cy="1954213"/>
        </p:xfrm>
        <a:graphic>
          <a:graphicData uri="http://schemas.openxmlformats.org/presentationml/2006/ole">
            <p:oleObj spid="_x0000_s83970" name="Document" r:id="rId7" imgW="4089400" imgH="2794000" progId="Word.Document.8">
              <p:embed/>
            </p:oleObj>
          </a:graphicData>
        </a:graphic>
      </p:graphicFrame>
      <p:sp>
        <p:nvSpPr>
          <p:cNvPr id="3482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Informal Education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320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Manufacturing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Industrial.tif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81000"/>
            <a:ext cx="4738688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Box 4"/>
          <p:cNvSpPr txBox="1">
            <a:spLocks noChangeArrowheads="1"/>
          </p:cNvSpPr>
          <p:nvPr/>
        </p:nvSpPr>
        <p:spPr bwMode="auto">
          <a:xfrm>
            <a:off x="5715000" y="3067050"/>
            <a:ext cx="24685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/>
              <a:t>Industrial</a:t>
            </a:r>
          </a:p>
          <a:p>
            <a:r>
              <a:rPr lang="en-US" sz="3600"/>
              <a:t>rEvolutions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55106" y="533400"/>
            <a:ext cx="43362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Personalized Products </a:t>
            </a:r>
          </a:p>
          <a:p>
            <a:pPr algn="ctr"/>
            <a:r>
              <a:rPr lang="en-US" sz="3200" dirty="0" smtClean="0">
                <a:solidFill>
                  <a:srgbClr val="FFFFFF"/>
                </a:solidFill>
              </a:rPr>
              <a:t>Personalized Business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0" y="4597400"/>
            <a:ext cx="2882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/>
              <a:t>www.ponoko.com</a:t>
            </a:r>
            <a:endParaRPr lang="en-US" b="1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76400"/>
            <a:ext cx="4221178" cy="457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3048000"/>
            <a:ext cx="5232400" cy="858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dirty="0" err="1" smtClean="0"/>
              <a:t>Ultimaker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2057400"/>
            <a:ext cx="3657600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3276600"/>
            <a:ext cx="36576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685800" y="274320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Projects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8175" y="-109538"/>
            <a:ext cx="8201025" cy="689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1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3810000"/>
            <a:ext cx="3060753" cy="2286000"/>
          </a:xfrm>
          <a:prstGeom prst="rect">
            <a:avLst/>
          </a:prstGeom>
        </p:spPr>
      </p:pic>
      <p:pic>
        <p:nvPicPr>
          <p:cNvPr id="4" name="Picture 3" descr="IMG_11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810000"/>
            <a:ext cx="3060754" cy="2286000"/>
          </a:xfrm>
          <a:prstGeom prst="rect">
            <a:avLst/>
          </a:prstGeom>
        </p:spPr>
      </p:pic>
      <p:pic>
        <p:nvPicPr>
          <p:cNvPr id="5" name="Picture 4" descr="IMG_116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1752600"/>
            <a:ext cx="3060753" cy="228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56552" y="685800"/>
            <a:ext cx="42308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Solar House 2.0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PiTo to DiDo</a:t>
            </a:r>
          </a:p>
        </p:txBody>
      </p:sp>
      <p:pic>
        <p:nvPicPr>
          <p:cNvPr id="44035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2971800"/>
            <a:ext cx="3632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974975"/>
            <a:ext cx="3797300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Box 6"/>
          <p:cNvSpPr txBox="1">
            <a:spLocks noChangeArrowheads="1"/>
          </p:cNvSpPr>
          <p:nvPr/>
        </p:nvSpPr>
        <p:spPr bwMode="auto">
          <a:xfrm>
            <a:off x="3262313" y="1981200"/>
            <a:ext cx="25288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City of Barcelona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Powers of Ten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Scaling </a:t>
            </a:r>
            <a:r>
              <a:rPr lang="en-US" dirty="0" err="1" smtClean="0">
                <a:solidFill>
                  <a:schemeClr val="tx1"/>
                </a:solidFill>
              </a:rPr>
              <a:t>Fab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Labs—</a:t>
            </a:r>
            <a:r>
              <a:rPr lang="en-US" dirty="0" err="1" smtClean="0">
                <a:solidFill>
                  <a:schemeClr val="tx1"/>
                </a:solidFill>
              </a:rPr>
              <a:t>Fab</a:t>
            </a:r>
            <a:r>
              <a:rPr lang="en-US" dirty="0" smtClean="0">
                <a:solidFill>
                  <a:schemeClr val="tx1"/>
                </a:solidFill>
              </a:rPr>
              <a:t> Fuse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2895600" cy="32004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 smtClean="0"/>
              <a:t> 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$1000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$10,000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$100,000</a:t>
            </a:r>
          </a:p>
          <a:p>
            <a:pPr lvl="1">
              <a:buFont typeface="Arial" charset="0"/>
              <a:buChar char="•"/>
            </a:pPr>
            <a:r>
              <a:rPr lang="en-US" dirty="0" smtClean="0"/>
              <a:t>$1,000,000</a:t>
            </a:r>
          </a:p>
          <a:p>
            <a:endParaRPr lang="en-US" dirty="0"/>
          </a:p>
        </p:txBody>
      </p:sp>
      <p:pic>
        <p:nvPicPr>
          <p:cNvPr id="4" name="snapmachine_rev2_s.mov">
            <a:hlinkClick r:id="" action="ppaction://media"/>
          </p:cNvPr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038600" y="2362200"/>
            <a:ext cx="4064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defRPr/>
            </a:pP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Fab Lab locations: </a:t>
            </a:r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today</a:t>
            </a: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 and </a:t>
            </a:r>
            <a:r>
              <a:rPr lang="en-US">
                <a:solidFill>
                  <a:srgbClr val="0000FF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Verdana" charset="0"/>
              </a:rPr>
              <a:t>future</a:t>
            </a:r>
            <a:endParaRPr lang="en-US" sz="3600">
              <a:effectLst>
                <a:outerShdw blurRad="38100" dist="38100" dir="2700000" algn="tl">
                  <a:srgbClr val="DDDDDD"/>
                </a:outerShdw>
              </a:effectLst>
              <a:latin typeface="Tahoma" charset="0"/>
            </a:endParaRPr>
          </a:p>
        </p:txBody>
      </p:sp>
      <p:pic>
        <p:nvPicPr>
          <p:cNvPr id="56323" name="Picture 4" descr="World-map-without-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905000"/>
            <a:ext cx="7432675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362200" y="3505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2286000" y="3962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4495800" y="2667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4191000" y="3429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4419600" y="3048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" name="AutoShape 10"/>
          <p:cNvSpPr>
            <a:spLocks noChangeArrowheads="1"/>
          </p:cNvSpPr>
          <p:nvPr/>
        </p:nvSpPr>
        <p:spPr bwMode="auto">
          <a:xfrm>
            <a:off x="4038600" y="4114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724400" y="5257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5105400" y="4419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3810000" y="2667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5" name="AutoShape 14"/>
          <p:cNvSpPr>
            <a:spLocks noChangeArrowheads="1"/>
          </p:cNvSpPr>
          <p:nvPr/>
        </p:nvSpPr>
        <p:spPr bwMode="auto">
          <a:xfrm>
            <a:off x="5715000" y="3962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6" name="AutoShape 15"/>
          <p:cNvSpPr>
            <a:spLocks noChangeArrowheads="1"/>
          </p:cNvSpPr>
          <p:nvPr/>
        </p:nvSpPr>
        <p:spPr bwMode="auto">
          <a:xfrm>
            <a:off x="2286000" y="3505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7" name="AutoShape 16"/>
          <p:cNvSpPr>
            <a:spLocks noChangeArrowheads="1"/>
          </p:cNvSpPr>
          <p:nvPr/>
        </p:nvSpPr>
        <p:spPr bwMode="auto">
          <a:xfrm>
            <a:off x="2590800" y="3429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2819400" y="3352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9" name="AutoShape 18"/>
          <p:cNvSpPr>
            <a:spLocks noChangeArrowheads="1"/>
          </p:cNvSpPr>
          <p:nvPr/>
        </p:nvSpPr>
        <p:spPr bwMode="auto">
          <a:xfrm>
            <a:off x="2743200" y="3505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0" name="AutoShape 19"/>
          <p:cNvSpPr>
            <a:spLocks noChangeArrowheads="1"/>
          </p:cNvSpPr>
          <p:nvPr/>
        </p:nvSpPr>
        <p:spPr bwMode="auto">
          <a:xfrm>
            <a:off x="2362200" y="3276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auto">
          <a:xfrm>
            <a:off x="1828800" y="3581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2" name="AutoShape 21"/>
          <p:cNvSpPr>
            <a:spLocks noChangeArrowheads="1"/>
          </p:cNvSpPr>
          <p:nvPr/>
        </p:nvSpPr>
        <p:spPr bwMode="auto">
          <a:xfrm>
            <a:off x="2438400" y="3352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auto">
          <a:xfrm>
            <a:off x="2514600" y="3505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4" name="AutoShape 23"/>
          <p:cNvSpPr>
            <a:spLocks noChangeArrowheads="1"/>
          </p:cNvSpPr>
          <p:nvPr/>
        </p:nvSpPr>
        <p:spPr bwMode="auto">
          <a:xfrm>
            <a:off x="4191000" y="2971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5" name="AutoShape 24"/>
          <p:cNvSpPr>
            <a:spLocks noChangeArrowheads="1"/>
          </p:cNvSpPr>
          <p:nvPr/>
        </p:nvSpPr>
        <p:spPr bwMode="auto">
          <a:xfrm>
            <a:off x="4495800" y="2590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6" name="AutoShape 25"/>
          <p:cNvSpPr>
            <a:spLocks noChangeArrowheads="1"/>
          </p:cNvSpPr>
          <p:nvPr/>
        </p:nvSpPr>
        <p:spPr bwMode="auto">
          <a:xfrm>
            <a:off x="2438400" y="3276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7" name="AutoShape 26"/>
          <p:cNvSpPr>
            <a:spLocks noChangeArrowheads="1"/>
          </p:cNvSpPr>
          <p:nvPr/>
        </p:nvSpPr>
        <p:spPr bwMode="auto">
          <a:xfrm>
            <a:off x="4648200" y="5257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8" name="AutoShape 27"/>
          <p:cNvSpPr>
            <a:spLocks noChangeArrowheads="1"/>
          </p:cNvSpPr>
          <p:nvPr/>
        </p:nvSpPr>
        <p:spPr bwMode="auto">
          <a:xfrm>
            <a:off x="4572000" y="5181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29" name="AutoShape 28"/>
          <p:cNvSpPr>
            <a:spLocks noChangeArrowheads="1"/>
          </p:cNvSpPr>
          <p:nvPr/>
        </p:nvSpPr>
        <p:spPr bwMode="auto">
          <a:xfrm>
            <a:off x="4648200" y="5105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0" name="AutoShape 29"/>
          <p:cNvSpPr>
            <a:spLocks noChangeArrowheads="1"/>
          </p:cNvSpPr>
          <p:nvPr/>
        </p:nvSpPr>
        <p:spPr bwMode="auto">
          <a:xfrm>
            <a:off x="4800600" y="5181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1" name="AutoShape 30"/>
          <p:cNvSpPr>
            <a:spLocks noChangeArrowheads="1"/>
          </p:cNvSpPr>
          <p:nvPr/>
        </p:nvSpPr>
        <p:spPr bwMode="auto">
          <a:xfrm>
            <a:off x="5791200" y="3886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2" name="AutoShape 31"/>
          <p:cNvSpPr>
            <a:spLocks noChangeArrowheads="1"/>
          </p:cNvSpPr>
          <p:nvPr/>
        </p:nvSpPr>
        <p:spPr bwMode="auto">
          <a:xfrm>
            <a:off x="5715000" y="3657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auto">
          <a:xfrm>
            <a:off x="5638800" y="3733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4" name="AutoShape 33"/>
          <p:cNvSpPr>
            <a:spLocks noChangeArrowheads="1"/>
          </p:cNvSpPr>
          <p:nvPr/>
        </p:nvSpPr>
        <p:spPr bwMode="auto">
          <a:xfrm>
            <a:off x="5029200" y="4343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5" name="AutoShape 34"/>
          <p:cNvSpPr>
            <a:spLocks noChangeArrowheads="1"/>
          </p:cNvSpPr>
          <p:nvPr/>
        </p:nvSpPr>
        <p:spPr bwMode="auto">
          <a:xfrm>
            <a:off x="4267200" y="3429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6" name="AutoShape 35"/>
          <p:cNvSpPr>
            <a:spLocks noChangeArrowheads="1"/>
          </p:cNvSpPr>
          <p:nvPr/>
        </p:nvSpPr>
        <p:spPr bwMode="auto">
          <a:xfrm>
            <a:off x="2667000" y="4419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7" name="AutoShape 36"/>
          <p:cNvSpPr>
            <a:spLocks noChangeArrowheads="1"/>
          </p:cNvSpPr>
          <p:nvPr/>
        </p:nvSpPr>
        <p:spPr bwMode="auto">
          <a:xfrm>
            <a:off x="5562600" y="3657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8" name="AutoShape 37"/>
          <p:cNvSpPr>
            <a:spLocks noChangeArrowheads="1"/>
          </p:cNvSpPr>
          <p:nvPr/>
        </p:nvSpPr>
        <p:spPr bwMode="auto">
          <a:xfrm>
            <a:off x="4495800" y="3048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39" name="AutoShape 38"/>
          <p:cNvSpPr>
            <a:spLocks noChangeArrowheads="1"/>
          </p:cNvSpPr>
          <p:nvPr/>
        </p:nvSpPr>
        <p:spPr bwMode="auto">
          <a:xfrm>
            <a:off x="4495800" y="3124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0" name="AutoShape 39"/>
          <p:cNvSpPr>
            <a:spLocks noChangeArrowheads="1"/>
          </p:cNvSpPr>
          <p:nvPr/>
        </p:nvSpPr>
        <p:spPr bwMode="auto">
          <a:xfrm>
            <a:off x="4419600" y="3124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1" name="AutoShape 40"/>
          <p:cNvSpPr>
            <a:spLocks noChangeArrowheads="1"/>
          </p:cNvSpPr>
          <p:nvPr/>
        </p:nvSpPr>
        <p:spPr bwMode="auto">
          <a:xfrm>
            <a:off x="4572000" y="3200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2" name="AutoShape 41"/>
          <p:cNvSpPr>
            <a:spLocks noChangeArrowheads="1"/>
          </p:cNvSpPr>
          <p:nvPr/>
        </p:nvSpPr>
        <p:spPr bwMode="auto">
          <a:xfrm>
            <a:off x="5715000" y="3429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3" name="AutoShape 42"/>
          <p:cNvSpPr>
            <a:spLocks noChangeArrowheads="1"/>
          </p:cNvSpPr>
          <p:nvPr/>
        </p:nvSpPr>
        <p:spPr bwMode="auto">
          <a:xfrm>
            <a:off x="4343400" y="3124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4" name="AutoShape 43"/>
          <p:cNvSpPr>
            <a:spLocks noChangeArrowheads="1"/>
          </p:cNvSpPr>
          <p:nvPr/>
        </p:nvSpPr>
        <p:spPr bwMode="auto">
          <a:xfrm>
            <a:off x="4800600" y="2895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5" name="AutoShape 44"/>
          <p:cNvSpPr>
            <a:spLocks noChangeArrowheads="1"/>
          </p:cNvSpPr>
          <p:nvPr/>
        </p:nvSpPr>
        <p:spPr bwMode="auto">
          <a:xfrm>
            <a:off x="1828800" y="3505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6" name="AutoShape 45"/>
          <p:cNvSpPr>
            <a:spLocks noChangeArrowheads="1"/>
          </p:cNvSpPr>
          <p:nvPr/>
        </p:nvSpPr>
        <p:spPr bwMode="auto">
          <a:xfrm>
            <a:off x="2590800" y="32766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7" name="AutoShape 46"/>
          <p:cNvSpPr>
            <a:spLocks noChangeArrowheads="1"/>
          </p:cNvSpPr>
          <p:nvPr/>
        </p:nvSpPr>
        <p:spPr bwMode="auto">
          <a:xfrm>
            <a:off x="2286000" y="33528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8" name="AutoShape 47"/>
          <p:cNvSpPr>
            <a:spLocks noChangeArrowheads="1"/>
          </p:cNvSpPr>
          <p:nvPr/>
        </p:nvSpPr>
        <p:spPr bwMode="auto">
          <a:xfrm>
            <a:off x="2286000" y="32004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49" name="AutoShape 48"/>
          <p:cNvSpPr>
            <a:spLocks noChangeArrowheads="1"/>
          </p:cNvSpPr>
          <p:nvPr/>
        </p:nvSpPr>
        <p:spPr bwMode="auto">
          <a:xfrm>
            <a:off x="2743200" y="3429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0" name="AutoShape 49"/>
          <p:cNvSpPr>
            <a:spLocks noChangeArrowheads="1"/>
          </p:cNvSpPr>
          <p:nvPr/>
        </p:nvSpPr>
        <p:spPr bwMode="auto">
          <a:xfrm>
            <a:off x="4267200" y="36576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51" name="AutoShape 50"/>
          <p:cNvSpPr>
            <a:spLocks noChangeArrowheads="1"/>
          </p:cNvSpPr>
          <p:nvPr/>
        </p:nvSpPr>
        <p:spPr bwMode="auto">
          <a:xfrm>
            <a:off x="4495800" y="36576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52" name="AutoShape 51"/>
          <p:cNvSpPr>
            <a:spLocks noChangeArrowheads="1"/>
          </p:cNvSpPr>
          <p:nvPr/>
        </p:nvSpPr>
        <p:spPr bwMode="auto">
          <a:xfrm>
            <a:off x="4800600" y="37338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53" name="AutoShape 52"/>
          <p:cNvSpPr>
            <a:spLocks noChangeArrowheads="1"/>
          </p:cNvSpPr>
          <p:nvPr/>
        </p:nvSpPr>
        <p:spPr bwMode="auto">
          <a:xfrm>
            <a:off x="5257800" y="35052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54" name="AutoShape 53"/>
          <p:cNvSpPr>
            <a:spLocks noChangeArrowheads="1"/>
          </p:cNvSpPr>
          <p:nvPr/>
        </p:nvSpPr>
        <p:spPr bwMode="auto">
          <a:xfrm>
            <a:off x="5105400" y="35814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55" name="AutoShape 54"/>
          <p:cNvSpPr>
            <a:spLocks noChangeArrowheads="1"/>
          </p:cNvSpPr>
          <p:nvPr/>
        </p:nvSpPr>
        <p:spPr bwMode="auto">
          <a:xfrm>
            <a:off x="1752600" y="32766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56" name="AutoShape 55"/>
          <p:cNvSpPr>
            <a:spLocks noChangeArrowheads="1"/>
          </p:cNvSpPr>
          <p:nvPr/>
        </p:nvSpPr>
        <p:spPr bwMode="auto">
          <a:xfrm>
            <a:off x="1828800" y="33528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57" name="AutoShape 56"/>
          <p:cNvSpPr>
            <a:spLocks noChangeArrowheads="1"/>
          </p:cNvSpPr>
          <p:nvPr/>
        </p:nvSpPr>
        <p:spPr bwMode="auto">
          <a:xfrm>
            <a:off x="2362200" y="34290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58" name="AutoShape 57"/>
          <p:cNvSpPr>
            <a:spLocks noChangeArrowheads="1"/>
          </p:cNvSpPr>
          <p:nvPr/>
        </p:nvSpPr>
        <p:spPr bwMode="auto">
          <a:xfrm>
            <a:off x="2514600" y="32766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59" name="AutoShape 58"/>
          <p:cNvSpPr>
            <a:spLocks noChangeArrowheads="1"/>
          </p:cNvSpPr>
          <p:nvPr/>
        </p:nvSpPr>
        <p:spPr bwMode="auto">
          <a:xfrm>
            <a:off x="2743200" y="32766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60" name="AutoShape 59"/>
          <p:cNvSpPr>
            <a:spLocks noChangeArrowheads="1"/>
          </p:cNvSpPr>
          <p:nvPr/>
        </p:nvSpPr>
        <p:spPr bwMode="auto">
          <a:xfrm>
            <a:off x="2667000" y="44958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61" name="AutoShape 60"/>
          <p:cNvSpPr>
            <a:spLocks noChangeArrowheads="1"/>
          </p:cNvSpPr>
          <p:nvPr/>
        </p:nvSpPr>
        <p:spPr bwMode="auto">
          <a:xfrm>
            <a:off x="2667000" y="42672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62" name="AutoShape 61"/>
          <p:cNvSpPr>
            <a:spLocks noChangeArrowheads="1"/>
          </p:cNvSpPr>
          <p:nvPr/>
        </p:nvSpPr>
        <p:spPr bwMode="auto">
          <a:xfrm>
            <a:off x="3886200" y="25908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63" name="AutoShape 62"/>
          <p:cNvSpPr>
            <a:spLocks noChangeArrowheads="1"/>
          </p:cNvSpPr>
          <p:nvPr/>
        </p:nvSpPr>
        <p:spPr bwMode="auto">
          <a:xfrm>
            <a:off x="3886200" y="26670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64" name="AutoShape 63"/>
          <p:cNvSpPr>
            <a:spLocks noChangeArrowheads="1"/>
          </p:cNvSpPr>
          <p:nvPr/>
        </p:nvSpPr>
        <p:spPr bwMode="auto">
          <a:xfrm>
            <a:off x="4572000" y="30480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65" name="AutoShape 64"/>
          <p:cNvSpPr>
            <a:spLocks noChangeArrowheads="1"/>
          </p:cNvSpPr>
          <p:nvPr/>
        </p:nvSpPr>
        <p:spPr bwMode="auto">
          <a:xfrm>
            <a:off x="4267200" y="31242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66" name="AutoShape 65"/>
          <p:cNvSpPr>
            <a:spLocks noChangeArrowheads="1"/>
          </p:cNvSpPr>
          <p:nvPr/>
        </p:nvSpPr>
        <p:spPr bwMode="auto">
          <a:xfrm>
            <a:off x="4419600" y="30480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67" name="AutoShape 66"/>
          <p:cNvSpPr>
            <a:spLocks noChangeArrowheads="1"/>
          </p:cNvSpPr>
          <p:nvPr/>
        </p:nvSpPr>
        <p:spPr bwMode="auto">
          <a:xfrm>
            <a:off x="6553200" y="36576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68" name="AutoShape 67"/>
          <p:cNvSpPr>
            <a:spLocks noChangeArrowheads="1"/>
          </p:cNvSpPr>
          <p:nvPr/>
        </p:nvSpPr>
        <p:spPr bwMode="auto">
          <a:xfrm>
            <a:off x="6629400" y="35052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69" name="AutoShape 68"/>
          <p:cNvSpPr>
            <a:spLocks noChangeArrowheads="1"/>
          </p:cNvSpPr>
          <p:nvPr/>
        </p:nvSpPr>
        <p:spPr bwMode="auto">
          <a:xfrm>
            <a:off x="4648200" y="32004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70" name="AutoShape 69"/>
          <p:cNvSpPr>
            <a:spLocks noChangeArrowheads="1"/>
          </p:cNvSpPr>
          <p:nvPr/>
        </p:nvSpPr>
        <p:spPr bwMode="auto">
          <a:xfrm>
            <a:off x="4419600" y="32004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71" name="AutoShape 70"/>
          <p:cNvSpPr>
            <a:spLocks noChangeArrowheads="1"/>
          </p:cNvSpPr>
          <p:nvPr/>
        </p:nvSpPr>
        <p:spPr bwMode="auto">
          <a:xfrm>
            <a:off x="4572000" y="32766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72" name="AutoShape 71"/>
          <p:cNvSpPr>
            <a:spLocks noChangeArrowheads="1"/>
          </p:cNvSpPr>
          <p:nvPr/>
        </p:nvSpPr>
        <p:spPr bwMode="auto">
          <a:xfrm>
            <a:off x="4343400" y="32004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73" name="AutoShape 72"/>
          <p:cNvSpPr>
            <a:spLocks noChangeArrowheads="1"/>
          </p:cNvSpPr>
          <p:nvPr/>
        </p:nvSpPr>
        <p:spPr bwMode="auto">
          <a:xfrm>
            <a:off x="4343400" y="34290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74" name="AutoShape 73"/>
          <p:cNvSpPr>
            <a:spLocks noChangeArrowheads="1"/>
          </p:cNvSpPr>
          <p:nvPr/>
        </p:nvSpPr>
        <p:spPr bwMode="auto">
          <a:xfrm>
            <a:off x="4876800" y="28194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75" name="AutoShape 74"/>
          <p:cNvSpPr>
            <a:spLocks noChangeArrowheads="1"/>
          </p:cNvSpPr>
          <p:nvPr/>
        </p:nvSpPr>
        <p:spPr bwMode="auto">
          <a:xfrm>
            <a:off x="4038600" y="33528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76" name="AutoShape 75"/>
          <p:cNvSpPr>
            <a:spLocks noChangeArrowheads="1"/>
          </p:cNvSpPr>
          <p:nvPr/>
        </p:nvSpPr>
        <p:spPr bwMode="auto">
          <a:xfrm>
            <a:off x="4038600" y="34290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77" name="AutoShape 76"/>
          <p:cNvSpPr>
            <a:spLocks noChangeArrowheads="1"/>
          </p:cNvSpPr>
          <p:nvPr/>
        </p:nvSpPr>
        <p:spPr bwMode="auto">
          <a:xfrm>
            <a:off x="2286000" y="32766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78" name="AutoShape 77"/>
          <p:cNvSpPr>
            <a:spLocks noChangeArrowheads="1"/>
          </p:cNvSpPr>
          <p:nvPr/>
        </p:nvSpPr>
        <p:spPr bwMode="auto">
          <a:xfrm>
            <a:off x="2590800" y="35814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79" name="AutoShape 78"/>
          <p:cNvSpPr>
            <a:spLocks noChangeArrowheads="1"/>
          </p:cNvSpPr>
          <p:nvPr/>
        </p:nvSpPr>
        <p:spPr bwMode="auto">
          <a:xfrm>
            <a:off x="2514600" y="34290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80" name="AutoShape 79"/>
          <p:cNvSpPr>
            <a:spLocks noChangeArrowheads="1"/>
          </p:cNvSpPr>
          <p:nvPr/>
        </p:nvSpPr>
        <p:spPr bwMode="auto">
          <a:xfrm>
            <a:off x="2362200" y="35814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81" name="AutoShape 80"/>
          <p:cNvSpPr>
            <a:spLocks noChangeArrowheads="1"/>
          </p:cNvSpPr>
          <p:nvPr/>
        </p:nvSpPr>
        <p:spPr bwMode="auto">
          <a:xfrm>
            <a:off x="2209800" y="34290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82" name="AutoShape 81"/>
          <p:cNvSpPr>
            <a:spLocks noChangeArrowheads="1"/>
          </p:cNvSpPr>
          <p:nvPr/>
        </p:nvSpPr>
        <p:spPr bwMode="auto">
          <a:xfrm>
            <a:off x="5791200" y="37338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83" name="AutoShape 82"/>
          <p:cNvSpPr>
            <a:spLocks noChangeArrowheads="1"/>
          </p:cNvSpPr>
          <p:nvPr/>
        </p:nvSpPr>
        <p:spPr bwMode="auto">
          <a:xfrm>
            <a:off x="5562600" y="35814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84" name="AutoShape 83"/>
          <p:cNvSpPr>
            <a:spLocks noChangeArrowheads="1"/>
          </p:cNvSpPr>
          <p:nvPr/>
        </p:nvSpPr>
        <p:spPr bwMode="auto">
          <a:xfrm>
            <a:off x="6400800" y="44958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85" name="AutoShape 84"/>
          <p:cNvSpPr>
            <a:spLocks noChangeArrowheads="1"/>
          </p:cNvSpPr>
          <p:nvPr/>
        </p:nvSpPr>
        <p:spPr bwMode="auto">
          <a:xfrm>
            <a:off x="2971800" y="41910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86" name="AutoShape 85"/>
          <p:cNvSpPr>
            <a:spLocks noChangeArrowheads="1"/>
          </p:cNvSpPr>
          <p:nvPr/>
        </p:nvSpPr>
        <p:spPr bwMode="auto">
          <a:xfrm>
            <a:off x="5105400" y="42672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87" name="AutoShape 86"/>
          <p:cNvSpPr>
            <a:spLocks noChangeArrowheads="1"/>
          </p:cNvSpPr>
          <p:nvPr/>
        </p:nvSpPr>
        <p:spPr bwMode="auto">
          <a:xfrm>
            <a:off x="2667000" y="34290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88" name="AutoShape 87"/>
          <p:cNvSpPr>
            <a:spLocks noChangeArrowheads="1"/>
          </p:cNvSpPr>
          <p:nvPr/>
        </p:nvSpPr>
        <p:spPr bwMode="auto">
          <a:xfrm>
            <a:off x="1981200" y="33528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89" name="AutoShape 88"/>
          <p:cNvSpPr>
            <a:spLocks noChangeArrowheads="1"/>
          </p:cNvSpPr>
          <p:nvPr/>
        </p:nvSpPr>
        <p:spPr bwMode="auto">
          <a:xfrm>
            <a:off x="4419600" y="28956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90" name="AutoShape 83"/>
          <p:cNvSpPr>
            <a:spLocks noChangeArrowheads="1"/>
          </p:cNvSpPr>
          <p:nvPr/>
        </p:nvSpPr>
        <p:spPr bwMode="auto">
          <a:xfrm>
            <a:off x="7696200" y="54864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  <p:sp>
        <p:nvSpPr>
          <p:cNvPr id="91" name="AutoShape 83"/>
          <p:cNvSpPr>
            <a:spLocks noChangeArrowheads="1"/>
          </p:cNvSpPr>
          <p:nvPr/>
        </p:nvSpPr>
        <p:spPr bwMode="auto">
          <a:xfrm>
            <a:off x="7010400" y="3505200"/>
            <a:ext cx="228600" cy="2286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685800" y="274320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Business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"/>
            <a:ext cx="88392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600200"/>
            <a:ext cx="4648200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solidFill>
                  <a:schemeClr val="tx1"/>
                </a:solidFill>
              </a:rPr>
              <a:t>Fab</a:t>
            </a:r>
            <a:r>
              <a:rPr lang="en-US" sz="3600" dirty="0" smtClean="0">
                <a:solidFill>
                  <a:schemeClr val="tx1"/>
                </a:solidFill>
              </a:rPr>
              <a:t> Lab In a Suitcase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3657600"/>
            <a:ext cx="4162097" cy="274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828800"/>
            <a:ext cx="4293255" cy="3054178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Organization Building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7772400" cy="4114800"/>
          </a:xfrm>
        </p:spPr>
        <p:txBody>
          <a:bodyPr/>
          <a:lstStyle/>
          <a:p>
            <a:pPr algn="ctr">
              <a:buFontTx/>
              <a:buNone/>
            </a:pPr>
            <a:endParaRPr lang="en-US" dirty="0" smtClean="0"/>
          </a:p>
          <a:p>
            <a:pPr algn="ctr">
              <a:buFontTx/>
              <a:buNone/>
            </a:pPr>
            <a:r>
              <a:rPr lang="en-US" dirty="0" err="1" smtClean="0"/>
              <a:t>Fab</a:t>
            </a:r>
            <a:r>
              <a:rPr lang="en-US" dirty="0" smtClean="0"/>
              <a:t> </a:t>
            </a:r>
            <a:r>
              <a:rPr lang="en-US" dirty="0" err="1" smtClean="0"/>
              <a:t>Foundation(s</a:t>
            </a:r>
            <a:r>
              <a:rPr lang="en-US" dirty="0" smtClean="0"/>
              <a:t>)</a:t>
            </a:r>
          </a:p>
          <a:p>
            <a:pPr algn="ctr">
              <a:buFontTx/>
              <a:buNone/>
            </a:pPr>
            <a:endParaRPr lang="en-US" dirty="0" smtClean="0"/>
          </a:p>
          <a:p>
            <a:pPr algn="ctr">
              <a:buFontTx/>
              <a:buNone/>
            </a:pPr>
            <a:r>
              <a:rPr lang="en-US" dirty="0" smtClean="0"/>
              <a:t>International </a:t>
            </a:r>
            <a:r>
              <a:rPr lang="en-US" dirty="0" err="1" smtClean="0"/>
              <a:t>Fab</a:t>
            </a:r>
            <a:r>
              <a:rPr lang="en-US" dirty="0" smtClean="0"/>
              <a:t> Lab Association</a:t>
            </a:r>
            <a:endParaRPr lang="en-US" dirty="0" smtClean="0"/>
          </a:p>
          <a:p>
            <a:pPr algn="ctr">
              <a:buFontTx/>
              <a:buNone/>
            </a:pPr>
            <a:endParaRPr lang="en-US" dirty="0" smtClean="0"/>
          </a:p>
          <a:p>
            <a:pPr algn="ctr">
              <a:buFontTx/>
              <a:buNone/>
            </a:pPr>
            <a:r>
              <a:rPr lang="en-US" dirty="0" err="1" smtClean="0"/>
              <a:t>Fab</a:t>
            </a:r>
            <a:r>
              <a:rPr lang="en-US" dirty="0" smtClean="0"/>
              <a:t> Academy</a:t>
            </a:r>
            <a:endParaRPr lang="en-US" dirty="0" smtClean="0"/>
          </a:p>
        </p:txBody>
      </p:sp>
      <p:pic>
        <p:nvPicPr>
          <p:cNvPr id="58372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914400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86000"/>
            <a:ext cx="8001000" cy="30279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6600" y="914400"/>
            <a:ext cx="292179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FAB8  &amp;  FAB9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09725" y="914400"/>
            <a:ext cx="17245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/>
              <a:t>FAB10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055168" y="2476500"/>
            <a:ext cx="30336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3600" dirty="0" smtClean="0"/>
              <a:t>MIT</a:t>
            </a:r>
          </a:p>
          <a:p>
            <a:pPr>
              <a:buFont typeface="Arial"/>
              <a:buChar char="•"/>
            </a:pPr>
            <a:r>
              <a:rPr lang="en-US" sz="3600" dirty="0" smtClean="0"/>
              <a:t>Russia</a:t>
            </a:r>
          </a:p>
          <a:p>
            <a:pPr>
              <a:buFont typeface="Arial"/>
              <a:buChar char="•"/>
            </a:pPr>
            <a:r>
              <a:rPr lang="en-US" sz="3600" dirty="0" smtClean="0"/>
              <a:t>Israel</a:t>
            </a:r>
          </a:p>
          <a:p>
            <a:pPr>
              <a:buFont typeface="Arial"/>
              <a:buChar char="•"/>
            </a:pPr>
            <a:r>
              <a:rPr lang="en-US" sz="3600" dirty="0" smtClean="0"/>
              <a:t>???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968500"/>
            <a:ext cx="5715000" cy="38227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90765" y="838200"/>
            <a:ext cx="33624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Tx/>
              <a:buNone/>
            </a:pPr>
            <a:r>
              <a:rPr lang="en-US" sz="4400" dirty="0" smtClean="0"/>
              <a:t>FAB </a:t>
            </a:r>
            <a:r>
              <a:rPr lang="en-US" sz="4400" dirty="0" smtClean="0"/>
              <a:t>FAMILY</a:t>
            </a:r>
            <a:endParaRPr lang="en-US" sz="4400" dirty="0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7772400" cy="41148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dirty="0" smtClean="0"/>
              <a:t>FAB</a:t>
            </a:r>
            <a:r>
              <a:rPr lang="en-US" dirty="0" smtClean="0"/>
              <a:t> </a:t>
            </a:r>
            <a:r>
              <a:rPr lang="en-US" dirty="0" smtClean="0"/>
              <a:t>LABS</a:t>
            </a:r>
            <a:endParaRPr lang="en-US" dirty="0" smtClean="0"/>
          </a:p>
          <a:p>
            <a:pPr algn="ctr">
              <a:buFontTx/>
              <a:buNone/>
            </a:pPr>
            <a:r>
              <a:rPr lang="en-US" dirty="0" smtClean="0"/>
              <a:t>Contact:</a:t>
            </a:r>
          </a:p>
          <a:p>
            <a:pPr algn="ctr">
              <a:buFontTx/>
              <a:buNone/>
            </a:pPr>
            <a:r>
              <a:rPr lang="en-US" dirty="0" smtClean="0"/>
              <a:t>Sherry Lassiter</a:t>
            </a:r>
          </a:p>
          <a:p>
            <a:pPr algn="ctr">
              <a:buFontTx/>
              <a:buNone/>
            </a:pPr>
            <a:r>
              <a:rPr lang="en-US" dirty="0" smtClean="0">
                <a:hlinkClick r:id="rId2"/>
              </a:rPr>
              <a:t>Sherry.Lassiter@cba.mit.edu</a:t>
            </a:r>
            <a:endParaRPr lang="en-US" dirty="0" smtClean="0"/>
          </a:p>
          <a:p>
            <a:pPr algn="ctr">
              <a:buFontTx/>
              <a:buNone/>
            </a:pPr>
            <a:r>
              <a:rPr lang="en-US" dirty="0" smtClean="0">
                <a:hlinkClick r:id="rId3"/>
              </a:rPr>
              <a:t>Sherry.Lassiter@fabfoundation.org</a:t>
            </a:r>
            <a:endParaRPr lang="en-US" dirty="0" smtClean="0"/>
          </a:p>
          <a:p>
            <a:pPr algn="ctr">
              <a:buFontTx/>
              <a:buNone/>
            </a:pPr>
            <a:r>
              <a:rPr lang="en-US" dirty="0" smtClean="0">
                <a:hlinkClick r:id="rId4"/>
              </a:rPr>
              <a:t>http://fabfoundation.org</a:t>
            </a:r>
            <a:endParaRPr lang="en-US" dirty="0" smtClean="0"/>
          </a:p>
          <a:p>
            <a:pPr algn="ctr">
              <a:buFontTx/>
              <a:buNone/>
            </a:pPr>
            <a:endParaRPr lang="en-US" dirty="0" smtClean="0"/>
          </a:p>
          <a:p>
            <a:pPr>
              <a:buFontTx/>
              <a:buNone/>
            </a:pPr>
            <a:endParaRPr lang="en-US" dirty="0" smtClean="0"/>
          </a:p>
        </p:txBody>
      </p:sp>
      <p:pic>
        <p:nvPicPr>
          <p:cNvPr id="5939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7620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FabLab</a:t>
            </a:r>
            <a:r>
              <a:rPr lang="en-US" dirty="0" smtClean="0">
                <a:solidFill>
                  <a:schemeClr val="tx1"/>
                </a:solidFill>
              </a:rPr>
              <a:t> Moscow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905000"/>
            <a:ext cx="3672714" cy="2743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124200"/>
            <a:ext cx="4064000" cy="304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1981200"/>
            <a:ext cx="2286000" cy="306217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Northern Ireland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524000"/>
            <a:ext cx="3570694" cy="266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3429000"/>
            <a:ext cx="2047875" cy="2743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981200"/>
            <a:ext cx="2730500" cy="3657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4225" y="4343400"/>
            <a:ext cx="9369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Derry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67356" y="5867400"/>
            <a:ext cx="1133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Belfast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Publishing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Publishing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65" y="2362200"/>
            <a:ext cx="2604635" cy="30607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Publishing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209800"/>
            <a:ext cx="2209800" cy="33222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765" y="2362200"/>
            <a:ext cx="2604635" cy="30607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2828</TotalTime>
  <Words>181</Words>
  <Application>Microsoft Macintosh PowerPoint</Application>
  <PresentationFormat>On-screen Show (4:3)</PresentationFormat>
  <Paragraphs>77</Paragraphs>
  <Slides>47</Slides>
  <Notes>1</Notes>
  <HiddenSlides>0</HiddenSlides>
  <MMClips>1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9" baseType="lpstr">
      <vt:lpstr>Blank Presentation</vt:lpstr>
      <vt:lpstr>Document</vt:lpstr>
      <vt:lpstr>Fab: State of the Union</vt:lpstr>
      <vt:lpstr>Slide 2</vt:lpstr>
      <vt:lpstr>Slide 3</vt:lpstr>
      <vt:lpstr>Slide 4</vt:lpstr>
      <vt:lpstr>FabLab Moscow</vt:lpstr>
      <vt:lpstr>Northern Ireland</vt:lpstr>
      <vt:lpstr>Publishing</vt:lpstr>
      <vt:lpstr>Publishing</vt:lpstr>
      <vt:lpstr>Publishing</vt:lpstr>
      <vt:lpstr>Publishing</vt:lpstr>
      <vt:lpstr>Slide 11</vt:lpstr>
      <vt:lpstr>Slide 12</vt:lpstr>
      <vt:lpstr>Fab Babies</vt:lpstr>
      <vt:lpstr>Neil</vt:lpstr>
      <vt:lpstr>Neil</vt:lpstr>
      <vt:lpstr>Neil</vt:lpstr>
      <vt:lpstr>Neil</vt:lpstr>
      <vt:lpstr>Neil</vt:lpstr>
      <vt:lpstr>Neil</vt:lpstr>
      <vt:lpstr>World Economic Forum 2012</vt:lpstr>
      <vt:lpstr>Research</vt:lpstr>
      <vt:lpstr>Distributed National Infrastructure</vt:lpstr>
      <vt:lpstr>Slide 23</vt:lpstr>
      <vt:lpstr>Cube Satellites</vt:lpstr>
      <vt:lpstr>Slide 25</vt:lpstr>
      <vt:lpstr>Education</vt:lpstr>
      <vt:lpstr>Libraries for Technical Literacy</vt:lpstr>
      <vt:lpstr>Fab Academy</vt:lpstr>
      <vt:lpstr>Formal Education</vt:lpstr>
      <vt:lpstr>Informal Education</vt:lpstr>
      <vt:lpstr>Manufacturing</vt:lpstr>
      <vt:lpstr>Slide 32</vt:lpstr>
      <vt:lpstr>Slide 33</vt:lpstr>
      <vt:lpstr>Ultimaker</vt:lpstr>
      <vt:lpstr>Projects</vt:lpstr>
      <vt:lpstr>Slide 36</vt:lpstr>
      <vt:lpstr>Slide 37</vt:lpstr>
      <vt:lpstr>PiTo to DiDo</vt:lpstr>
      <vt:lpstr>Powers of Ten Scaling Fab Labs—Fab Fuse</vt:lpstr>
      <vt:lpstr>Business</vt:lpstr>
      <vt:lpstr>Slide 41</vt:lpstr>
      <vt:lpstr>Fab Lab In a Suitcase</vt:lpstr>
      <vt:lpstr> Organization Building</vt:lpstr>
      <vt:lpstr>Slide 44</vt:lpstr>
      <vt:lpstr>Slide 45</vt:lpstr>
      <vt:lpstr>Slide 46</vt:lpstr>
      <vt:lpstr>Slide 47</vt:lpstr>
    </vt:vector>
  </TitlesOfParts>
  <Company>Massachusetts Institute of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Fab Education</dc:title>
  <dc:creator>Sherry/Lassiter</dc:creator>
  <cp:lastModifiedBy>Sherry Lassiter</cp:lastModifiedBy>
  <cp:revision>48</cp:revision>
  <dcterms:created xsi:type="dcterms:W3CDTF">2012-08-21T17:18:04Z</dcterms:created>
  <dcterms:modified xsi:type="dcterms:W3CDTF">2012-08-21T18:14:10Z</dcterms:modified>
</cp:coreProperties>
</file>