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Default Extension="emf" ContentType="image/x-emf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Default Extension="jpeg" ContentType="image/jpeg"/>
  <Override PartName="/ppt/notesSlides/notesSlide12.xml" ContentType="application/vnd.openxmlformats-officedocument.presentationml.notesSlid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s/slide27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20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29.xml" ContentType="application/vnd.openxmlformats-officedocument.presentationml.slide+xml"/>
  <Default Extension="wmf" ContentType="image/x-wm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4.xml" ContentType="application/vnd.openxmlformats-officedocument.presentationml.slideLayout+xml"/>
  <Override PartName="/ppt/notesSlides/notesSlide15.xml" ContentType="application/vnd.openxmlformats-officedocument.presentationml.notesSlide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Default Extension="AVI" ContentType="video/unknown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33"/>
  </p:notesMasterIdLst>
  <p:sldIdLst>
    <p:sldId id="267" r:id="rId2"/>
    <p:sldId id="297" r:id="rId3"/>
    <p:sldId id="268" r:id="rId4"/>
    <p:sldId id="269" r:id="rId5"/>
    <p:sldId id="270" r:id="rId6"/>
    <p:sldId id="292" r:id="rId7"/>
    <p:sldId id="262" r:id="rId8"/>
    <p:sldId id="259" r:id="rId9"/>
    <p:sldId id="286" r:id="rId10"/>
    <p:sldId id="284" r:id="rId11"/>
    <p:sldId id="287" r:id="rId12"/>
    <p:sldId id="288" r:id="rId13"/>
    <p:sldId id="289" r:id="rId14"/>
    <p:sldId id="273" r:id="rId15"/>
    <p:sldId id="275" r:id="rId16"/>
    <p:sldId id="277" r:id="rId17"/>
    <p:sldId id="278" r:id="rId18"/>
    <p:sldId id="294" r:id="rId19"/>
    <p:sldId id="276" r:id="rId20"/>
    <p:sldId id="298" r:id="rId21"/>
    <p:sldId id="296" r:id="rId22"/>
    <p:sldId id="260" r:id="rId23"/>
    <p:sldId id="295" r:id="rId24"/>
    <p:sldId id="257" r:id="rId25"/>
    <p:sldId id="261" r:id="rId26"/>
    <p:sldId id="264" r:id="rId27"/>
    <p:sldId id="299" r:id="rId28"/>
    <p:sldId id="263" r:id="rId29"/>
    <p:sldId id="301" r:id="rId30"/>
    <p:sldId id="300" r:id="rId31"/>
    <p:sldId id="281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941" autoAdjust="0"/>
    <p:restoredTop sz="94660"/>
  </p:normalViewPr>
  <p:slideViewPr>
    <p:cSldViewPr snapToGrid="0" snapToObjects="1">
      <p:cViewPr varScale="1">
        <p:scale>
          <a:sx n="113" d="100"/>
          <a:sy n="113" d="100"/>
        </p:scale>
        <p:origin x="-7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notesMaster" Target="notesMasters/notesMaster1.xml"/><Relationship Id="rId34" Type="http://schemas.openxmlformats.org/officeDocument/2006/relationships/printerSettings" Target="printerSettings/printerSettings1.bin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F96A08-8355-4B41-8D21-B1FA2427C83A}" type="datetimeFigureOut">
              <a:rPr lang="en-US" smtClean="0"/>
              <a:pPr/>
              <a:t>10/1/12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6A7669-28AC-EA40-9EEB-26B8DAA654A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608724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B6A0D59-0623-BE4C-9CA8-E3F4E278C709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5800"/>
            <a:ext cx="4570413" cy="3429000"/>
          </a:xfrm>
          <a:ln/>
          <a:extLs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n-cs"/>
              </a:rPr>
              <a:t>Add Illinois and MRL logos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2723956-7256-5547-A3A2-48F2886B1B4E}" type="slidenum">
              <a:rPr lang="en-US"/>
              <a:pPr>
                <a:defRPr/>
              </a:pPr>
              <a:t>15</a:t>
            </a:fld>
            <a:endParaRPr lang="en-US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n-cs"/>
              </a:rPr>
              <a:t>Resistivity is a material</a:t>
            </a:r>
            <a:r>
              <a:rPr lang="en-US" baseline="0" dirty="0" smtClean="0">
                <a:cs typeface="+mn-cs"/>
              </a:rPr>
              <a:t> property that describes how well it an conduct electrons – can be measured directly.</a:t>
            </a:r>
            <a:endParaRPr lang="en-US" dirty="0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Conductive trace fails when the paper fails!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A7669-28AC-EA40-9EEB-26B8DAA654AA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849537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6F89E83-6870-6343-AFA2-C360EF285BBF}" type="slidenum">
              <a:rPr lang="en-US"/>
              <a:pPr>
                <a:defRPr/>
              </a:pPr>
              <a:t>19</a:t>
            </a:fld>
            <a:endParaRPr lang="en-US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5800"/>
            <a:ext cx="4570413" cy="3429000"/>
          </a:xfrm>
          <a:ln/>
          <a:extLs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n-cs"/>
              </a:rPr>
              <a:t>Famous</a:t>
            </a:r>
            <a:r>
              <a:rPr lang="en-US" baseline="0" dirty="0" smtClean="0">
                <a:cs typeface="+mn-cs"/>
              </a:rPr>
              <a:t> </a:t>
            </a:r>
            <a:r>
              <a:rPr lang="en-US" baseline="0" dirty="0" err="1" smtClean="0">
                <a:cs typeface="+mn-cs"/>
              </a:rPr>
              <a:t>korean</a:t>
            </a:r>
            <a:r>
              <a:rPr lang="en-US" baseline="0" dirty="0" smtClean="0">
                <a:cs typeface="+mn-cs"/>
              </a:rPr>
              <a:t> painting </a:t>
            </a:r>
            <a:r>
              <a:rPr lang="en-US" dirty="0" err="1" smtClean="0">
                <a:cs typeface="+mn-cs"/>
              </a:rPr>
              <a:t>Sae</a:t>
            </a:r>
            <a:r>
              <a:rPr lang="en-US" dirty="0" smtClean="0">
                <a:cs typeface="+mn-cs"/>
              </a:rPr>
              <a:t> </a:t>
            </a:r>
            <a:r>
              <a:rPr lang="en-US" dirty="0" err="1" smtClean="0">
                <a:cs typeface="+mn-cs"/>
              </a:rPr>
              <a:t>han</a:t>
            </a:r>
            <a:r>
              <a:rPr lang="en-US" dirty="0" smtClean="0">
                <a:cs typeface="+mn-cs"/>
              </a:rPr>
              <a:t> do.  One of our post-docs</a:t>
            </a:r>
            <a:r>
              <a:rPr lang="en-US" baseline="0" dirty="0" smtClean="0">
                <a:cs typeface="+mn-cs"/>
              </a:rPr>
              <a:t> traced this.  Good illustration of how this ink works.  Surface mount LED attached with conductive epoxy</a:t>
            </a:r>
            <a:endParaRPr lang="en-US" dirty="0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altLang="ko-KR" sz="1200" dirty="0" smtClean="0">
                <a:ea typeface="굴림" charset="0"/>
                <a:cs typeface="Arial" charset="0"/>
              </a:rPr>
              <a:t>Surface mount LED array, drawn by hand and dried at room temperature</a:t>
            </a:r>
          </a:p>
          <a:p>
            <a:pPr>
              <a:defRPr/>
            </a:pPr>
            <a:r>
              <a:rPr lang="en-US" altLang="ko-KR" sz="1200" dirty="0" smtClean="0">
                <a:ea typeface="굴림" charset="0"/>
                <a:cs typeface="Arial" charset="0"/>
              </a:rPr>
              <a:t>(25</a:t>
            </a:r>
            <a:r>
              <a:rPr lang="en-US" altLang="ko-KR" sz="1200" dirty="0" smtClean="0">
                <a:ea typeface="굴림" charset="0"/>
                <a:cs typeface="Arial" charset="0"/>
                <a:sym typeface="Symbol" charset="0"/>
              </a:rPr>
              <a:t></a:t>
            </a:r>
            <a:r>
              <a:rPr lang="en-US" altLang="ko-KR" sz="1200" dirty="0" smtClean="0">
                <a:ea typeface="굴림" charset="0"/>
                <a:cs typeface="Arial" charset="0"/>
              </a:rPr>
              <a:t>16) 400 LEDs, operated by a 9 V battery</a:t>
            </a:r>
            <a:endParaRPr lang="en-US" sz="1200" dirty="0" smtClean="0">
              <a:ea typeface="굴림" charset="0"/>
              <a:cs typeface="Arial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99BC6B-7288-E344-91BD-C24F9101DC2F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565820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99BC6B-7288-E344-91BD-C24F9101DC2F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520461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Fab lab workshop was</a:t>
            </a:r>
            <a:r>
              <a:rPr lang="en-US" baseline="0" dirty="0" smtClean="0"/>
              <a:t> a nerdy crowd, so their feedback was to make the components look more like the symbols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A7669-28AC-EA40-9EEB-26B8DAA654AA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304353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2E6D2BC-86D5-964F-9E24-484FDEFD1200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5800"/>
            <a:ext cx="4570413" cy="3429000"/>
          </a:xfrm>
          <a:ln/>
          <a:extLs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2E6D2BC-86D5-964F-9E24-484FDEFD1200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695" y="686405"/>
            <a:ext cx="4500563" cy="3429000"/>
          </a:xfrm>
          <a:ln/>
          <a:extLs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E89CDA2-4382-9145-AC16-A4CC8EDC9939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695" y="686405"/>
            <a:ext cx="4500563" cy="3429000"/>
          </a:xfrm>
          <a:ln/>
          <a:extLs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n-cs"/>
              </a:rPr>
              <a:t>What is missing from the toolbox?</a:t>
            </a:r>
            <a:r>
              <a:rPr lang="en-US" baseline="0" dirty="0" smtClean="0">
                <a:cs typeface="+mn-cs"/>
              </a:rPr>
              <a:t>  You probably noticed that paper is portable, lightweight, ubiquitous – but none of these techniques are.</a:t>
            </a:r>
            <a:endParaRPr lang="en-US" dirty="0" smtClean="0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DFF225A-CEFB-C74F-8A92-D17E13987628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5800"/>
            <a:ext cx="4570413" cy="3429000"/>
          </a:xfrm>
          <a:ln/>
          <a:extLs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n-cs"/>
              </a:rPr>
              <a:t>What’s missing?  A tool</a:t>
            </a:r>
            <a:r>
              <a:rPr lang="en-US" baseline="0" dirty="0" smtClean="0">
                <a:cs typeface="+mn-cs"/>
              </a:rPr>
              <a:t> that is as ubiquitous and </a:t>
            </a:r>
            <a:r>
              <a:rPr lang="en-US" baseline="0" dirty="0" err="1" smtClean="0">
                <a:cs typeface="+mn-cs"/>
              </a:rPr>
              <a:t>inexepnsive</a:t>
            </a:r>
            <a:r>
              <a:rPr lang="en-US" baseline="0" dirty="0" smtClean="0">
                <a:cs typeface="+mn-cs"/>
              </a:rPr>
              <a:t> and portable as the paper substrate itself.  What we found, after using the pen for some time, is that it is also an intuitive design tool.</a:t>
            </a:r>
            <a:endParaRPr lang="en-US" dirty="0" smtClean="0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DFF225A-CEFB-C74F-8A92-D17E13987628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5800"/>
            <a:ext cx="4570413" cy="3429000"/>
          </a:xfrm>
          <a:ln/>
          <a:extLs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n-cs"/>
              </a:rPr>
              <a:t>For example,</a:t>
            </a:r>
            <a:r>
              <a:rPr lang="en-US" baseline="0" dirty="0" smtClean="0">
                <a:cs typeface="+mn-cs"/>
              </a:rPr>
              <a:t> regular drafting tools can be used to create uniform shapes, without the need for setting up </a:t>
            </a:r>
            <a:r>
              <a:rPr lang="en-US" baseline="0" dirty="0" err="1" smtClean="0">
                <a:cs typeface="+mn-cs"/>
              </a:rPr>
              <a:t>equpiment</a:t>
            </a:r>
            <a:r>
              <a:rPr lang="en-US" baseline="0" dirty="0" smtClean="0">
                <a:cs typeface="+mn-cs"/>
              </a:rPr>
              <a:t> or writing a program.</a:t>
            </a:r>
          </a:p>
          <a:p>
            <a:pPr eaLnBrk="1" hangingPunct="1">
              <a:defRPr/>
            </a:pPr>
            <a:endParaRPr lang="en-US" baseline="0" dirty="0" smtClean="0">
              <a:cs typeface="+mn-cs"/>
            </a:endParaRPr>
          </a:p>
          <a:p>
            <a:pPr eaLnBrk="1" hangingPunct="1">
              <a:defRPr/>
            </a:pPr>
            <a:r>
              <a:rPr lang="en-US" baseline="0" dirty="0" smtClean="0">
                <a:cs typeface="+mn-cs"/>
              </a:rPr>
              <a:t>As an aside – these are some magnetic components that we borrowed from Leah </a:t>
            </a:r>
            <a:r>
              <a:rPr lang="en-US" baseline="0" dirty="0" err="1" smtClean="0">
                <a:cs typeface="+mn-cs"/>
              </a:rPr>
              <a:t>buechely’s</a:t>
            </a:r>
            <a:r>
              <a:rPr lang="en-US" baseline="0" dirty="0" smtClean="0">
                <a:cs typeface="+mn-cs"/>
              </a:rPr>
              <a:t> group at the media lab: I’ll talk about these again later…</a:t>
            </a:r>
            <a:endParaRPr lang="en-US" dirty="0" smtClean="0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Our inspiration</a:t>
            </a:r>
            <a:r>
              <a:rPr lang="en-US" baseline="0" dirty="0" smtClean="0"/>
              <a:t> for ink design came from commercial rollerball pens – already a highly engineered fluid.</a:t>
            </a:r>
          </a:p>
          <a:p>
            <a:endParaRPr lang="en-US" baseline="0" dirty="0" smtClean="0"/>
          </a:p>
          <a:p>
            <a:r>
              <a:rPr lang="en-US" baseline="0" dirty="0" smtClean="0"/>
              <a:t>Compare to something we know:  10 Pa-s = melted chocolate, 0.1 Pa-s is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A7669-28AC-EA40-9EEB-26B8DAA654AA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897208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E1155A-9B38-864E-9776-8F16D7AD3B66}" type="slidenum">
              <a:rPr lang="en-US"/>
              <a:pPr/>
              <a:t>8</a:t>
            </a:fld>
            <a:endParaRPr 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5800"/>
            <a:ext cx="4570413" cy="3429000"/>
          </a:xfrm>
          <a:ln/>
          <a:extLs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Has all of the target design parameters to commercial rollerball ink, in addition to requiring high conductivity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FBFD0C-CB6C-3C4D-9B96-9B54AA03C37D}" type="slidenum">
              <a:rPr lang="en-US"/>
              <a:pPr>
                <a:defRPr/>
              </a:pPr>
              <a:t>14</a:t>
            </a:fld>
            <a:endParaRPr lang="en-US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30588"/>
          </a:xfrm>
          <a:ln/>
          <a:extLst>
            <a:ext uri="{FAA26D3D-D897-4be2-8F04-BA451C77F1D7}">
              <ma14:placeholderFlag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098" y="4345214"/>
            <a:ext cx="5485805" cy="4112381"/>
          </a:xfrm>
        </p:spPr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FA91A-CE1A-FC44-AD55-B9790500E437}" type="datetimeFigureOut">
              <a:rPr lang="en-US" smtClean="0"/>
              <a:pPr/>
              <a:t>10/1/12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0421-6ED6-7C4B-AB75-71B38CBF57C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86271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FA91A-CE1A-FC44-AD55-B9790500E437}" type="datetimeFigureOut">
              <a:rPr lang="en-US" smtClean="0"/>
              <a:pPr/>
              <a:t>10/1/12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0421-6ED6-7C4B-AB75-71B38CBF57C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85791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FA91A-CE1A-FC44-AD55-B9790500E437}" type="datetimeFigureOut">
              <a:rPr lang="en-US" smtClean="0"/>
              <a:pPr/>
              <a:t>10/1/12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0421-6ED6-7C4B-AB75-71B38CBF57C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47252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20A4FE-20B6-FA47-8889-63E7D3AE57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70736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FA91A-CE1A-FC44-AD55-B9790500E437}" type="datetimeFigureOut">
              <a:rPr lang="en-US" smtClean="0"/>
              <a:pPr/>
              <a:t>10/1/12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0421-6ED6-7C4B-AB75-71B38CBF57C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73602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FA91A-CE1A-FC44-AD55-B9790500E437}" type="datetimeFigureOut">
              <a:rPr lang="en-US" smtClean="0"/>
              <a:pPr/>
              <a:t>10/1/12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0421-6ED6-7C4B-AB75-71B38CBF57C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8012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FA91A-CE1A-FC44-AD55-B9790500E437}" type="datetimeFigureOut">
              <a:rPr lang="en-US" smtClean="0"/>
              <a:pPr/>
              <a:t>10/1/12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0421-6ED6-7C4B-AB75-71B38CBF57C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28897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FA91A-CE1A-FC44-AD55-B9790500E437}" type="datetimeFigureOut">
              <a:rPr lang="en-US" smtClean="0"/>
              <a:pPr/>
              <a:t>10/1/12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0421-6ED6-7C4B-AB75-71B38CBF57C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86714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FA91A-CE1A-FC44-AD55-B9790500E437}" type="datetimeFigureOut">
              <a:rPr lang="en-US" smtClean="0"/>
              <a:pPr/>
              <a:t>10/1/12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0421-6ED6-7C4B-AB75-71B38CBF57C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15911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FA91A-CE1A-FC44-AD55-B9790500E437}" type="datetimeFigureOut">
              <a:rPr lang="en-US" smtClean="0"/>
              <a:pPr/>
              <a:t>10/1/12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0421-6ED6-7C4B-AB75-71B38CBF57C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96864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FA91A-CE1A-FC44-AD55-B9790500E437}" type="datetimeFigureOut">
              <a:rPr lang="en-US" smtClean="0"/>
              <a:pPr/>
              <a:t>10/1/12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0421-6ED6-7C4B-AB75-71B38CBF57C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73853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FA91A-CE1A-FC44-AD55-B9790500E437}" type="datetimeFigureOut">
              <a:rPr lang="en-US" smtClean="0"/>
              <a:pPr/>
              <a:t>10/1/12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0421-6ED6-7C4B-AB75-71B38CBF57C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5339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1FA91A-CE1A-FC44-AD55-B9790500E437}" type="datetimeFigureOut">
              <a:rPr lang="en-US" smtClean="0"/>
              <a:pPr/>
              <a:t>10/1/12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10421-6ED6-7C4B-AB75-71B38CBF57C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9090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wmf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Relationship Id="rId3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6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4" Type="http://schemas.openxmlformats.org/officeDocument/2006/relationships/image" Target="../media/image43.jpeg"/><Relationship Id="rId5" Type="http://schemas.openxmlformats.org/officeDocument/2006/relationships/image" Target="../media/image44.jpeg"/><Relationship Id="rId6" Type="http://schemas.openxmlformats.org/officeDocument/2006/relationships/image" Target="../media/image45.jpeg"/><Relationship Id="rId7" Type="http://schemas.openxmlformats.org/officeDocument/2006/relationships/image" Target="../media/image46.jpeg"/><Relationship Id="rId8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4" Type="http://schemas.openxmlformats.org/officeDocument/2006/relationships/image" Target="../media/image50.png"/><Relationship Id="rId5" Type="http://schemas.openxmlformats.org/officeDocument/2006/relationships/image" Target="../media/image51.jpeg"/><Relationship Id="rId6" Type="http://schemas.openxmlformats.org/officeDocument/2006/relationships/image" Target="../media/image52.jpeg"/><Relationship Id="rId7" Type="http://schemas.openxmlformats.org/officeDocument/2006/relationships/image" Target="../media/image53.jpe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4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4" Type="http://schemas.openxmlformats.org/officeDocument/2006/relationships/image" Target="../media/image54.jpeg"/><Relationship Id="rId5" Type="http://schemas.openxmlformats.org/officeDocument/2006/relationships/image" Target="../media/image58.jpeg"/><Relationship Id="rId6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4" Type="http://schemas.openxmlformats.org/officeDocument/2006/relationships/image" Target="../media/image60.jpeg"/><Relationship Id="rId5" Type="http://schemas.openxmlformats.org/officeDocument/2006/relationships/image" Target="../media/image61.emf"/><Relationship Id="rId6" Type="http://schemas.openxmlformats.org/officeDocument/2006/relationships/image" Target="../media/image62.png"/><Relationship Id="rId7" Type="http://schemas.openxmlformats.org/officeDocument/2006/relationships/image" Target="../media/image63.emf"/><Relationship Id="rId8" Type="http://schemas.openxmlformats.org/officeDocument/2006/relationships/image" Target="../media/image64.emf"/><Relationship Id="rId9" Type="http://schemas.openxmlformats.org/officeDocument/2006/relationships/image" Target="../media/image65.emf"/><Relationship Id="rId10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4" Type="http://schemas.openxmlformats.org/officeDocument/2006/relationships/image" Target="../media/image69.jpeg"/><Relationship Id="rId5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7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4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4" Type="http://schemas.openxmlformats.org/officeDocument/2006/relationships/image" Target="../media/image75.jpeg"/><Relationship Id="rId5" Type="http://schemas.openxmlformats.org/officeDocument/2006/relationships/image" Target="../media/image76.jpeg"/><Relationship Id="rId6" Type="http://schemas.openxmlformats.org/officeDocument/2006/relationships/image" Target="../media/image77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4" Type="http://schemas.openxmlformats.org/officeDocument/2006/relationships/image" Target="../media/image79.jpeg"/><Relationship Id="rId5" Type="http://schemas.openxmlformats.org/officeDocument/2006/relationships/image" Target="../media/image8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wmf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media" Target="../media/media1.AVI"/><Relationship Id="rId4" Type="http://schemas.openxmlformats.org/officeDocument/2006/relationships/image" Target="../media/image81.png"/><Relationship Id="rId5" Type="http://schemas.openxmlformats.org/officeDocument/2006/relationships/image" Target="../media/image57.jpeg"/><Relationship Id="rId6" Type="http://schemas.openxmlformats.org/officeDocument/2006/relationships/image" Target="../media/image82.jpeg"/><Relationship Id="rId1" Type="http://schemas.openxmlformats.org/officeDocument/2006/relationships/video" Target="../media/media1.AVI"/><Relationship Id="rId2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4" Type="http://schemas.openxmlformats.org/officeDocument/2006/relationships/image" Target="../media/image58.jpeg"/><Relationship Id="rId5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wmf"/><Relationship Id="rId7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17.jpeg"/><Relationship Id="rId5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jpeg"/><Relationship Id="rId5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216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0" y="993236"/>
            <a:ext cx="9144000" cy="4393406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-291923"/>
            <a:ext cx="79248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cs typeface="+mj-cs"/>
              </a:rPr>
              <a:t>Pen-on-Paper Flexible Electronics</a:t>
            </a:r>
            <a:endParaRPr lang="en-US" sz="2400" dirty="0" smtClean="0">
              <a:cs typeface="+mj-cs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63166" y="5533649"/>
            <a:ext cx="6400800" cy="1185766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dirty="0" smtClean="0">
                <a:solidFill>
                  <a:schemeClr val="tx1"/>
                </a:solidFill>
                <a:cs typeface="+mn-cs"/>
              </a:rPr>
              <a:t>Analisa Russo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1800" dirty="0" smtClean="0">
                <a:solidFill>
                  <a:schemeClr val="tx1"/>
                </a:solidFill>
                <a:cs typeface="+mn-cs"/>
              </a:rPr>
              <a:t>In collaboration with Jennifer Lewis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1800" dirty="0" smtClean="0">
                <a:solidFill>
                  <a:schemeClr val="tx1"/>
                </a:solidFill>
                <a:cs typeface="+mn-cs"/>
              </a:rPr>
              <a:t>and Bok </a:t>
            </a:r>
            <a:r>
              <a:rPr lang="en-US" sz="1800" dirty="0" err="1" smtClean="0">
                <a:solidFill>
                  <a:schemeClr val="tx1"/>
                </a:solidFill>
                <a:cs typeface="+mn-cs"/>
              </a:rPr>
              <a:t>Yeop</a:t>
            </a:r>
            <a:r>
              <a:rPr lang="en-US" sz="1800" dirty="0" smtClean="0">
                <a:solidFill>
                  <a:schemeClr val="tx1"/>
                </a:solidFill>
                <a:cs typeface="+mn-cs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cs typeface="+mn-cs"/>
              </a:rPr>
              <a:t>Ahn</a:t>
            </a:r>
            <a:endParaRPr lang="en-US" sz="1800" dirty="0" smtClean="0">
              <a:solidFill>
                <a:schemeClr val="tx1"/>
              </a:solidFill>
              <a:cs typeface="+mn-cs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3080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101600">
              <a:solidFill>
                <a:srgbClr val="05275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  <p:sp>
          <p:nvSpPr>
            <p:cNvPr id="3081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38100">
              <a:solidFill>
                <a:srgbClr val="DD801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</p:grpSp>
      <p:grpSp>
        <p:nvGrpSpPr>
          <p:cNvPr id="3076" name="Group 90"/>
          <p:cNvGrpSpPr>
            <a:grpSpLocks noChangeAspect="1"/>
          </p:cNvGrpSpPr>
          <p:nvPr/>
        </p:nvGrpSpPr>
        <p:grpSpPr bwMode="auto">
          <a:xfrm>
            <a:off x="304800" y="5752272"/>
            <a:ext cx="1290227" cy="877128"/>
            <a:chOff x="25861870" y="38408766"/>
            <a:chExt cx="2032997" cy="1473200"/>
          </a:xfrm>
        </p:grpSpPr>
        <p:pic>
          <p:nvPicPr>
            <p:cNvPr id="3078" name="Picture 229" descr="UILogoCL5c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61870" y="38569104"/>
              <a:ext cx="2032997" cy="1312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9" name="Rectangle 92"/>
            <p:cNvSpPr>
              <a:spLocks noChangeArrowheads="1"/>
            </p:cNvSpPr>
            <p:nvPr/>
          </p:nvSpPr>
          <p:spPr bwMode="auto">
            <a:xfrm>
              <a:off x="25862550" y="38408766"/>
              <a:ext cx="739025" cy="54551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Calibri" charset="0"/>
              </a:endParaRPr>
            </a:p>
          </p:txBody>
        </p:sp>
      </p:grpSp>
      <p:pic>
        <p:nvPicPr>
          <p:cNvPr id="3077" name="Picture 15" descr="blue_letterform_fullnam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9296" t="22519" r="3947" b="17938"/>
          <a:stretch>
            <a:fillRect/>
          </a:stretch>
        </p:blipFill>
        <p:spPr bwMode="auto">
          <a:xfrm>
            <a:off x="6748176" y="6056198"/>
            <a:ext cx="2233899" cy="593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2486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08-18 at 5.00.4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0" y="713446"/>
            <a:ext cx="6078855" cy="5489241"/>
          </a:xfrm>
          <a:prstGeom prst="rect">
            <a:avLst/>
          </a:prstGeom>
        </p:spPr>
      </p:pic>
      <p:pic>
        <p:nvPicPr>
          <p:cNvPr id="3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63350" y="3544889"/>
            <a:ext cx="2903666" cy="2614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78855" y="713446"/>
            <a:ext cx="3016702" cy="283144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101600">
              <a:solidFill>
                <a:srgbClr val="05275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  <p:sp>
          <p:nvSpPr>
            <p:cNvPr id="8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38100">
              <a:solidFill>
                <a:srgbClr val="DD801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</p:grp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3553556" y="163513"/>
            <a:ext cx="22559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2400" b="1" dirty="0" smtClean="0">
                <a:latin typeface="Tahoma" charset="0"/>
                <a:ea typeface="굴림" charset="0"/>
                <a:cs typeface="Arial" charset="0"/>
              </a:rPr>
              <a:t>Ink synthesis</a:t>
            </a:r>
            <a:endParaRPr lang="en-US" sz="2400" b="1" dirty="0">
              <a:latin typeface="Tahoma" charset="0"/>
              <a:ea typeface="굴림" charset="0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277183"/>
            <a:ext cx="6078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Grow particles to 400 nm diameter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48494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shot 2012-08-18 at 5.12.0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4639752" y="1310069"/>
            <a:ext cx="4696206" cy="4651902"/>
          </a:xfrm>
          <a:prstGeom prst="rect">
            <a:avLst/>
          </a:prstGeom>
        </p:spPr>
      </p:pic>
      <p:pic>
        <p:nvPicPr>
          <p:cNvPr id="2" name="Picture 1" descr="Screen shot 2012-08-18 at 5.10.42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2891" r="-981"/>
          <a:stretch/>
        </p:blipFill>
        <p:spPr>
          <a:xfrm>
            <a:off x="-1381" y="1310069"/>
            <a:ext cx="4699860" cy="4651902"/>
          </a:xfrm>
          <a:prstGeom prst="rect">
            <a:avLst/>
          </a:prstGeom>
        </p:spPr>
      </p:pic>
      <p:grpSp>
        <p:nvGrpSpPr>
          <p:cNvPr id="7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9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101600">
              <a:solidFill>
                <a:srgbClr val="05275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  <p:sp>
          <p:nvSpPr>
            <p:cNvPr id="10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38100">
              <a:solidFill>
                <a:srgbClr val="DD801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</p:grp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553556" y="163513"/>
            <a:ext cx="22559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2400" b="1" dirty="0" smtClean="0">
                <a:latin typeface="Tahoma" charset="0"/>
                <a:ea typeface="굴림" charset="0"/>
                <a:cs typeface="Arial" charset="0"/>
              </a:rPr>
              <a:t>Ink synthesis</a:t>
            </a:r>
            <a:endParaRPr lang="en-US" sz="2400" b="1" dirty="0">
              <a:latin typeface="Tahoma" charset="0"/>
              <a:ea typeface="굴림" charset="0"/>
              <a:cs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1381" y="5979169"/>
            <a:ext cx="4639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Transfer to larger beaker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4638371" y="5979169"/>
            <a:ext cx="45056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Coagulate particles with ethanol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7525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2-08-18 at 5.13.0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0" y="758349"/>
            <a:ext cx="9144000" cy="5739956"/>
          </a:xfrm>
          <a:prstGeom prst="rect">
            <a:avLst/>
          </a:prstGeom>
        </p:spPr>
      </p:pic>
      <p:grpSp>
        <p:nvGrpSpPr>
          <p:cNvPr id="7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8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101600">
              <a:solidFill>
                <a:srgbClr val="05275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  <p:sp>
          <p:nvSpPr>
            <p:cNvPr id="9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38100">
              <a:solidFill>
                <a:srgbClr val="DD801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</p:grp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3553556" y="163513"/>
            <a:ext cx="22559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2400" b="1" dirty="0" smtClean="0">
                <a:latin typeface="Tahoma" charset="0"/>
                <a:ea typeface="굴림" charset="0"/>
                <a:cs typeface="Arial" charset="0"/>
              </a:rPr>
              <a:t>Ink synthesis</a:t>
            </a:r>
            <a:endParaRPr lang="en-US" sz="2400" b="1" dirty="0">
              <a:latin typeface="Tahoma" charset="0"/>
              <a:ea typeface="굴림" charset="0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" y="629825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Centrifuge at 9000 rpm to collect particles</a:t>
            </a:r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1284380" y="4743630"/>
            <a:ext cx="8775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before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7050535" y="5271438"/>
            <a:ext cx="6848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after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9492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" y="1131346"/>
            <a:ext cx="9143999" cy="4530416"/>
            <a:chOff x="1" y="903043"/>
            <a:chExt cx="9063657" cy="4490610"/>
          </a:xfrm>
        </p:grpSpPr>
        <p:pic>
          <p:nvPicPr>
            <p:cNvPr id="2" name="Picture 1" descr="Screen shot 2012-08-18 at 5.13.20 PM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tretch>
              <a:fillRect/>
            </a:stretch>
          </p:blipFill>
          <p:spPr>
            <a:xfrm>
              <a:off x="1" y="903043"/>
              <a:ext cx="4642134" cy="4490610"/>
            </a:xfrm>
            <a:prstGeom prst="rect">
              <a:avLst/>
            </a:prstGeom>
          </p:spPr>
        </p:pic>
        <p:pic>
          <p:nvPicPr>
            <p:cNvPr id="3" name="Picture 2" descr="Screen shot 2012-08-18 at 5.13.40 P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tretch>
              <a:fillRect/>
            </a:stretch>
          </p:blipFill>
          <p:spPr>
            <a:xfrm>
              <a:off x="4642135" y="903043"/>
              <a:ext cx="4421523" cy="4490610"/>
            </a:xfrm>
            <a:prstGeom prst="rect">
              <a:avLst/>
            </a:prstGeom>
          </p:spPr>
        </p:pic>
      </p:grpSp>
      <p:grpSp>
        <p:nvGrpSpPr>
          <p:cNvPr id="7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8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101600">
              <a:solidFill>
                <a:srgbClr val="05275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  <p:sp>
          <p:nvSpPr>
            <p:cNvPr id="9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38100">
              <a:solidFill>
                <a:srgbClr val="DD801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</p:grp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3553556" y="163513"/>
            <a:ext cx="22559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2400" b="1" dirty="0" smtClean="0">
                <a:latin typeface="Tahoma" charset="0"/>
                <a:ea typeface="굴림" charset="0"/>
                <a:cs typeface="Arial" charset="0"/>
              </a:rPr>
              <a:t>Ink synthesis</a:t>
            </a:r>
            <a:endParaRPr lang="en-US" sz="2400" b="1" dirty="0">
              <a:latin typeface="Tahoma" charset="0"/>
              <a:ea typeface="굴림" charset="0"/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" y="5661762"/>
            <a:ext cx="46832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Filter ink through 10 micron pore filter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4683285" y="5674944"/>
            <a:ext cx="44607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Add </a:t>
            </a:r>
            <a:r>
              <a:rPr lang="en-US" sz="2000" dirty="0" err="1" smtClean="0"/>
              <a:t>viscosifier</a:t>
            </a:r>
            <a:r>
              <a:rPr lang="en-US" sz="2000" dirty="0" smtClean="0"/>
              <a:t>:</a:t>
            </a:r>
          </a:p>
          <a:p>
            <a:pPr algn="ctr"/>
            <a:r>
              <a:rPr lang="en-US" sz="2000" dirty="0" err="1" smtClean="0"/>
              <a:t>Hydroxyethyl</a:t>
            </a:r>
            <a:r>
              <a:rPr lang="en-US" sz="2000" dirty="0" smtClean="0"/>
              <a:t> cellulose</a:t>
            </a:r>
          </a:p>
          <a:p>
            <a:pPr algn="ctr"/>
            <a:r>
              <a:rPr lang="en-US" sz="2000" dirty="0" err="1" smtClean="0"/>
              <a:t>HEC:Ag</a:t>
            </a:r>
            <a:r>
              <a:rPr lang="en-US" sz="2000" dirty="0" smtClean="0"/>
              <a:t> = 3:100 by weight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6565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1" name="Group 27"/>
          <p:cNvGrpSpPr>
            <a:grpSpLocks/>
          </p:cNvGrpSpPr>
          <p:nvPr/>
        </p:nvGrpSpPr>
        <p:grpSpPr bwMode="auto">
          <a:xfrm>
            <a:off x="4419600" y="1334640"/>
            <a:ext cx="4197350" cy="4267200"/>
            <a:chOff x="2784" y="768"/>
            <a:chExt cx="2644" cy="2688"/>
          </a:xfrm>
        </p:grpSpPr>
        <p:pic>
          <p:nvPicPr>
            <p:cNvPr id="15370" name="Picture 2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4" y="768"/>
              <a:ext cx="2644" cy="2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396" name="Text Box 12"/>
            <p:cNvSpPr txBox="1">
              <a:spLocks noChangeArrowheads="1"/>
            </p:cNvSpPr>
            <p:nvPr/>
          </p:nvSpPr>
          <p:spPr bwMode="auto">
            <a:xfrm>
              <a:off x="3360" y="1056"/>
              <a:ext cx="1104" cy="2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1600">
                  <a:cs typeface="+mn-cs"/>
                </a:rPr>
                <a:t>shear rate = 1 s</a:t>
              </a:r>
              <a:r>
                <a:rPr lang="en-US" sz="1600" baseline="30000">
                  <a:cs typeface="+mn-cs"/>
                </a:rPr>
                <a:t>-1</a:t>
              </a:r>
            </a:p>
          </p:txBody>
        </p:sp>
        <p:sp>
          <p:nvSpPr>
            <p:cNvPr id="16406" name="Text Box 22"/>
            <p:cNvSpPr txBox="1">
              <a:spLocks noChangeArrowheads="1"/>
            </p:cNvSpPr>
            <p:nvPr/>
          </p:nvSpPr>
          <p:spPr bwMode="auto">
            <a:xfrm>
              <a:off x="3984" y="1536"/>
              <a:ext cx="86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1600">
                  <a:cs typeface="+mn-cs"/>
                </a:rPr>
                <a:t>clogging</a:t>
              </a:r>
            </a:p>
          </p:txBody>
        </p:sp>
        <p:sp>
          <p:nvSpPr>
            <p:cNvPr id="16407" name="Text Box 23"/>
            <p:cNvSpPr txBox="1">
              <a:spLocks noChangeArrowheads="1"/>
            </p:cNvSpPr>
            <p:nvPr/>
          </p:nvSpPr>
          <p:spPr bwMode="auto">
            <a:xfrm>
              <a:off x="4080" y="2112"/>
              <a:ext cx="86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1600">
                  <a:cs typeface="+mn-cs"/>
                </a:rPr>
                <a:t>leaking</a:t>
              </a:r>
            </a:p>
          </p:txBody>
        </p:sp>
        <p:sp>
          <p:nvSpPr>
            <p:cNvPr id="16408" name="Line 24"/>
            <p:cNvSpPr>
              <a:spLocks noChangeShapeType="1"/>
            </p:cNvSpPr>
            <p:nvPr/>
          </p:nvSpPr>
          <p:spPr bwMode="auto">
            <a:xfrm flipV="1">
              <a:off x="4560" y="1536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  <a:ext uri="{AF507438-7753-43e0-B8FC-AC1667EBCBE1}">
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6409" name="Line 25"/>
            <p:cNvSpPr>
              <a:spLocks noChangeShapeType="1"/>
            </p:cNvSpPr>
            <p:nvPr/>
          </p:nvSpPr>
          <p:spPr bwMode="auto">
            <a:xfrm>
              <a:off x="4065" y="2160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  <a:ext uri="{AF507438-7753-43e0-B8FC-AC1667EBCBE1}">
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</p:grpSp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3032129" y="163513"/>
            <a:ext cx="324960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b="1" dirty="0">
                <a:latin typeface="Tahoma" charset="0"/>
                <a:ea typeface="굴림" charset="0"/>
              </a:rPr>
              <a:t>Tuning ink </a:t>
            </a:r>
            <a:r>
              <a:rPr lang="en-US" b="1" dirty="0" smtClean="0">
                <a:latin typeface="Tahoma" charset="0"/>
                <a:ea typeface="굴림" charset="0"/>
              </a:rPr>
              <a:t>viscosity</a:t>
            </a:r>
            <a:endParaRPr lang="en-US" b="1" dirty="0">
              <a:latin typeface="Tahoma" charset="0"/>
              <a:ea typeface="굴림" charset="0"/>
            </a:endParaRPr>
          </a:p>
        </p:txBody>
      </p:sp>
      <p:pic>
        <p:nvPicPr>
          <p:cNvPr id="15363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6388" y="1334640"/>
            <a:ext cx="4167187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7" name="Text Box 13"/>
          <p:cNvSpPr txBox="1">
            <a:spLocks noChangeArrowheads="1"/>
          </p:cNvSpPr>
          <p:nvPr/>
        </p:nvSpPr>
        <p:spPr bwMode="auto">
          <a:xfrm>
            <a:off x="1111206" y="830083"/>
            <a:ext cx="31460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dirty="0" smtClean="0">
                <a:cs typeface="+mn-cs"/>
              </a:rPr>
              <a:t>Simply change water content to adjust viscosity</a:t>
            </a:r>
            <a:endParaRPr lang="en-US" dirty="0">
              <a:cs typeface="+mn-cs"/>
            </a:endParaRPr>
          </a:p>
        </p:txBody>
      </p:sp>
      <p:sp>
        <p:nvSpPr>
          <p:cNvPr id="16398" name="Text Box 14"/>
          <p:cNvSpPr txBox="1">
            <a:spLocks noChangeArrowheads="1"/>
          </p:cNvSpPr>
          <p:nvPr/>
        </p:nvSpPr>
        <p:spPr bwMode="auto">
          <a:xfrm>
            <a:off x="5195250" y="5669980"/>
            <a:ext cx="356775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dirty="0">
                <a:cs typeface="+mn-cs"/>
              </a:rPr>
              <a:t>A viscosity </a:t>
            </a:r>
            <a:r>
              <a:rPr lang="ja-JP" altLang="en-US" b="1" dirty="0">
                <a:latin typeface="Arial"/>
                <a:cs typeface="+mn-cs"/>
              </a:rPr>
              <a:t>“</a:t>
            </a:r>
            <a:r>
              <a:rPr lang="en-US" b="1" dirty="0">
                <a:cs typeface="+mn-cs"/>
              </a:rPr>
              <a:t>writing window</a:t>
            </a:r>
            <a:r>
              <a:rPr lang="ja-JP" altLang="en-US" b="1" dirty="0">
                <a:latin typeface="Arial"/>
                <a:cs typeface="+mn-cs"/>
              </a:rPr>
              <a:t>”</a:t>
            </a:r>
            <a:r>
              <a:rPr lang="en-US" dirty="0">
                <a:cs typeface="+mn-cs"/>
              </a:rPr>
              <a:t> exists where ink flows through tip without leaking or clogging</a:t>
            </a:r>
          </a:p>
        </p:txBody>
      </p:sp>
      <p:grpSp>
        <p:nvGrpSpPr>
          <p:cNvPr id="1536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5368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101600">
              <a:solidFill>
                <a:srgbClr val="05275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  <p:sp>
          <p:nvSpPr>
            <p:cNvPr id="15369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38100">
              <a:solidFill>
                <a:srgbClr val="DD801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</p:grpSp>
      <p:sp>
        <p:nvSpPr>
          <p:cNvPr id="16410" name="Rectangle 26"/>
          <p:cNvSpPr>
            <a:spLocks noChangeArrowheads="1"/>
          </p:cNvSpPr>
          <p:nvPr/>
        </p:nvSpPr>
        <p:spPr bwMode="auto">
          <a:xfrm>
            <a:off x="76200" y="6324600"/>
            <a:ext cx="2514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sz="1200" dirty="0">
                <a:cs typeface="+mn-cs"/>
              </a:rPr>
              <a:t>A. Russo, B.Y. </a:t>
            </a:r>
            <a:r>
              <a:rPr lang="en-US" sz="1200" dirty="0" err="1">
                <a:cs typeface="+mn-cs"/>
              </a:rPr>
              <a:t>Ahn</a:t>
            </a:r>
            <a:r>
              <a:rPr lang="en-US" sz="1200" dirty="0">
                <a:cs typeface="+mn-cs"/>
              </a:rPr>
              <a:t>, et. al, </a:t>
            </a:r>
            <a:r>
              <a:rPr lang="en-US" sz="1200" i="1" dirty="0" smtClean="0">
                <a:cs typeface="+mn-cs"/>
              </a:rPr>
              <a:t>Adv</a:t>
            </a:r>
            <a:r>
              <a:rPr lang="en-US" sz="1200" i="1" dirty="0">
                <a:cs typeface="+mn-cs"/>
              </a:rPr>
              <a:t>. Mater. </a:t>
            </a:r>
            <a:r>
              <a:rPr lang="en-US" sz="1200" b="1" dirty="0">
                <a:cs typeface="+mn-cs"/>
              </a:rPr>
              <a:t>2011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4671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 Box 2"/>
          <p:cNvSpPr txBox="1">
            <a:spLocks noChangeArrowheads="1"/>
          </p:cNvSpPr>
          <p:nvPr/>
        </p:nvSpPr>
        <p:spPr bwMode="auto">
          <a:xfrm>
            <a:off x="1471613" y="163513"/>
            <a:ext cx="6480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b="1">
                <a:latin typeface="Tahoma" charset="0"/>
                <a:ea typeface="굴림" charset="0"/>
              </a:rPr>
              <a:t>Printed ink microstructure and resistivity</a:t>
            </a:r>
          </a:p>
        </p:txBody>
      </p:sp>
      <p:grpSp>
        <p:nvGrpSpPr>
          <p:cNvPr id="19459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9471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101600">
              <a:solidFill>
                <a:srgbClr val="05275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  <p:sp>
          <p:nvSpPr>
            <p:cNvPr id="19472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38100">
              <a:solidFill>
                <a:srgbClr val="DD801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</p:grpSp>
      <p:grpSp>
        <p:nvGrpSpPr>
          <p:cNvPr id="19460" name="Group 24"/>
          <p:cNvGrpSpPr>
            <a:grpSpLocks/>
          </p:cNvGrpSpPr>
          <p:nvPr/>
        </p:nvGrpSpPr>
        <p:grpSpPr bwMode="auto">
          <a:xfrm>
            <a:off x="2938346" y="1796875"/>
            <a:ext cx="4648200" cy="3963988"/>
            <a:chOff x="2448" y="672"/>
            <a:chExt cx="2928" cy="2497"/>
          </a:xfrm>
        </p:grpSpPr>
        <p:pic>
          <p:nvPicPr>
            <p:cNvPr id="19469" name="Picture 2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8" y="672"/>
              <a:ext cx="2928" cy="2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03" name="Text Box 23"/>
            <p:cNvSpPr txBox="1">
              <a:spLocks noChangeArrowheads="1"/>
            </p:cNvSpPr>
            <p:nvPr/>
          </p:nvSpPr>
          <p:spPr bwMode="auto">
            <a:xfrm>
              <a:off x="2976" y="2400"/>
              <a:ext cx="105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>
                  <a:solidFill>
                    <a:schemeClr val="bg2"/>
                  </a:solidFill>
                  <a:cs typeface="+mn-cs"/>
                </a:rPr>
                <a:t>bulk silver</a:t>
              </a:r>
            </a:p>
          </p:txBody>
        </p:sp>
      </p:grpSp>
      <p:pic>
        <p:nvPicPr>
          <p:cNvPr id="19461" name="Picture 2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652" y="4495800"/>
            <a:ext cx="2439988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2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652" y="2835275"/>
            <a:ext cx="2438400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2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652" y="1158875"/>
            <a:ext cx="2439988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8" name="Text Box 8"/>
          <p:cNvSpPr txBox="1">
            <a:spLocks noChangeAspect="1" noChangeArrowheads="1"/>
          </p:cNvSpPr>
          <p:nvPr/>
        </p:nvSpPr>
        <p:spPr bwMode="auto">
          <a:xfrm>
            <a:off x="420852" y="2895600"/>
            <a:ext cx="606425" cy="27305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b="1">
                <a:solidFill>
                  <a:schemeClr val="bg1"/>
                </a:solidFill>
                <a:ea typeface="굴림" charset="0"/>
                <a:cs typeface="굴림" charset="0"/>
              </a:rPr>
              <a:t>100</a:t>
            </a:r>
            <a:r>
              <a:rPr lang="en-US" sz="1200" b="1">
                <a:solidFill>
                  <a:schemeClr val="bg1"/>
                </a:solidFill>
                <a:ea typeface="굴림" charset="0"/>
                <a:cs typeface="Arial" charset="0"/>
              </a:rPr>
              <a:t>°</a:t>
            </a:r>
            <a:r>
              <a:rPr lang="en-US" sz="1200" b="1">
                <a:solidFill>
                  <a:schemeClr val="bg1"/>
                </a:solidFill>
                <a:ea typeface="굴림" charset="0"/>
                <a:cs typeface="굴림" charset="0"/>
              </a:rPr>
              <a:t>C</a:t>
            </a:r>
          </a:p>
        </p:txBody>
      </p:sp>
      <p:sp>
        <p:nvSpPr>
          <p:cNvPr id="20487" name="Text Box 7"/>
          <p:cNvSpPr txBox="1">
            <a:spLocks noChangeAspect="1" noChangeArrowheads="1"/>
          </p:cNvSpPr>
          <p:nvPr/>
        </p:nvSpPr>
        <p:spPr bwMode="auto">
          <a:xfrm>
            <a:off x="420852" y="1219200"/>
            <a:ext cx="990600" cy="27463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1200" b="1">
                <a:solidFill>
                  <a:schemeClr val="bg1"/>
                </a:solidFill>
                <a:ea typeface="굴림" charset="0"/>
                <a:cs typeface="굴림" charset="0"/>
              </a:rPr>
              <a:t>50</a:t>
            </a:r>
            <a:r>
              <a:rPr lang="en-US" altLang="ko-KR" sz="1200" b="1" baseline="30000">
                <a:solidFill>
                  <a:schemeClr val="bg1"/>
                </a:solidFill>
                <a:ea typeface="굴림" charset="0"/>
                <a:cs typeface="굴림" charset="0"/>
              </a:rPr>
              <a:t>o</a:t>
            </a:r>
            <a:r>
              <a:rPr lang="en-US" altLang="ko-KR" sz="1200" b="1">
                <a:solidFill>
                  <a:schemeClr val="bg1"/>
                </a:solidFill>
                <a:ea typeface="굴림" charset="0"/>
                <a:cs typeface="굴림" charset="0"/>
              </a:rPr>
              <a:t>C</a:t>
            </a:r>
            <a:r>
              <a:rPr lang="en-US" sz="1200" b="1">
                <a:solidFill>
                  <a:schemeClr val="bg1"/>
                </a:solidFill>
                <a:ea typeface="굴림" charset="0"/>
                <a:cs typeface="굴림" charset="0"/>
              </a:rPr>
              <a:t>, 2 hr</a:t>
            </a:r>
          </a:p>
        </p:txBody>
      </p:sp>
      <p:sp>
        <p:nvSpPr>
          <p:cNvPr id="20489" name="Text Box 9"/>
          <p:cNvSpPr txBox="1">
            <a:spLocks noChangeAspect="1" noChangeArrowheads="1"/>
          </p:cNvSpPr>
          <p:nvPr/>
        </p:nvSpPr>
        <p:spPr bwMode="auto">
          <a:xfrm>
            <a:off x="424027" y="4572000"/>
            <a:ext cx="606425" cy="27463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b="1">
                <a:solidFill>
                  <a:schemeClr val="bg1"/>
                </a:solidFill>
                <a:ea typeface="굴림" charset="0"/>
                <a:cs typeface="굴림" charset="0"/>
              </a:rPr>
              <a:t>250</a:t>
            </a:r>
            <a:r>
              <a:rPr lang="en-US" sz="1200" b="1">
                <a:solidFill>
                  <a:schemeClr val="bg1"/>
                </a:solidFill>
                <a:ea typeface="굴림" charset="0"/>
                <a:cs typeface="Arial" charset="0"/>
              </a:rPr>
              <a:t>°</a:t>
            </a:r>
            <a:r>
              <a:rPr lang="en-US" sz="1200" b="1">
                <a:solidFill>
                  <a:schemeClr val="bg1"/>
                </a:solidFill>
                <a:ea typeface="굴림" charset="0"/>
                <a:cs typeface="굴림" charset="0"/>
              </a:rPr>
              <a:t>C</a:t>
            </a:r>
          </a:p>
        </p:txBody>
      </p:sp>
      <p:sp>
        <p:nvSpPr>
          <p:cNvPr id="20509" name="Line 29"/>
          <p:cNvSpPr>
            <a:spLocks noChangeShapeType="1"/>
          </p:cNvSpPr>
          <p:nvPr/>
        </p:nvSpPr>
        <p:spPr bwMode="auto">
          <a:xfrm>
            <a:off x="2478252" y="6172200"/>
            <a:ext cx="228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20510" name="Text Box 30"/>
          <p:cNvSpPr txBox="1">
            <a:spLocks noChangeArrowheads="1"/>
          </p:cNvSpPr>
          <p:nvPr/>
        </p:nvSpPr>
        <p:spPr bwMode="auto">
          <a:xfrm>
            <a:off x="2325852" y="6172200"/>
            <a:ext cx="1447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>
                <a:cs typeface="+mn-cs"/>
              </a:rPr>
              <a:t>2 </a:t>
            </a:r>
            <a:r>
              <a:rPr lang="el-GR" sz="1400">
                <a:cs typeface="Arial" charset="0"/>
              </a:rPr>
              <a:t>μ</a:t>
            </a:r>
            <a:r>
              <a:rPr lang="en-US" sz="1400">
                <a:cs typeface="+mn-cs"/>
              </a:rPr>
              <a:t>m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958738" y="1017175"/>
            <a:ext cx="1916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Low resistivity after writing</a:t>
            </a:r>
            <a:endParaRPr lang="en-US" dirty="0"/>
          </a:p>
        </p:txBody>
      </p:sp>
      <p:cxnSp>
        <p:nvCxnSpPr>
          <p:cNvPr id="4" name="Straight Arrow Connector 3"/>
          <p:cNvCxnSpPr>
            <a:stCxn id="2" idx="2"/>
          </p:cNvCxnSpPr>
          <p:nvPr/>
        </p:nvCxnSpPr>
        <p:spPr>
          <a:xfrm flipH="1">
            <a:off x="7100174" y="1663506"/>
            <a:ext cx="816804" cy="9339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7951788" y="3280937"/>
            <a:ext cx="1077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Cellulose burns out</a:t>
            </a:r>
            <a:endParaRPr lang="en-US" dirty="0"/>
          </a:p>
        </p:txBody>
      </p:sp>
      <p:cxnSp>
        <p:nvCxnSpPr>
          <p:cNvPr id="8" name="Straight Arrow Connector 7"/>
          <p:cNvCxnSpPr>
            <a:stCxn id="23" idx="1"/>
          </p:cNvCxnSpPr>
          <p:nvPr/>
        </p:nvCxnSpPr>
        <p:spPr>
          <a:xfrm flipH="1">
            <a:off x="7460956" y="3604103"/>
            <a:ext cx="490832" cy="46763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993548" y="5576197"/>
            <a:ext cx="1916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Particle sintering</a:t>
            </a:r>
            <a:endParaRPr lang="en-US" dirty="0"/>
          </a:p>
        </p:txBody>
      </p:sp>
      <p:cxnSp>
        <p:nvCxnSpPr>
          <p:cNvPr id="10" name="Straight Arrow Connector 9"/>
          <p:cNvCxnSpPr>
            <a:stCxn id="26" idx="0"/>
          </p:cNvCxnSpPr>
          <p:nvPr/>
        </p:nvCxnSpPr>
        <p:spPr>
          <a:xfrm flipH="1" flipV="1">
            <a:off x="7215624" y="4733138"/>
            <a:ext cx="736164" cy="843059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2263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3" name="Group 2"/>
          <p:cNvGrpSpPr>
            <a:grpSpLocks noChangeAspect="1"/>
          </p:cNvGrpSpPr>
          <p:nvPr/>
        </p:nvGrpSpPr>
        <p:grpSpPr bwMode="auto">
          <a:xfrm>
            <a:off x="381000" y="1143000"/>
            <a:ext cx="8382000" cy="5029200"/>
            <a:chOff x="240" y="672"/>
            <a:chExt cx="5280" cy="3168"/>
          </a:xfrm>
        </p:grpSpPr>
        <p:grpSp>
          <p:nvGrpSpPr>
            <p:cNvPr id="23559" name="Group 3"/>
            <p:cNvGrpSpPr>
              <a:grpSpLocks noChangeAspect="1"/>
            </p:cNvGrpSpPr>
            <p:nvPr/>
          </p:nvGrpSpPr>
          <p:grpSpPr bwMode="auto">
            <a:xfrm>
              <a:off x="240" y="672"/>
              <a:ext cx="3840" cy="3168"/>
              <a:chOff x="240" y="672"/>
              <a:chExt cx="3840" cy="3168"/>
            </a:xfrm>
          </p:grpSpPr>
          <p:pic>
            <p:nvPicPr>
              <p:cNvPr id="2" name="Picture 4" descr="Bending test setup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  </a:ext>
                </a:extLst>
              </a:blip>
              <a:srcRect l="5542" r="3630"/>
              <a:stretch>
                <a:fillRect/>
              </a:stretch>
            </p:blipFill>
            <p:spPr bwMode="auto">
              <a:xfrm>
                <a:off x="240" y="672"/>
                <a:ext cx="3840" cy="3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" name="Line 5"/>
              <p:cNvSpPr>
                <a:spLocks noChangeAspect="1" noChangeShapeType="1"/>
              </p:cNvSpPr>
              <p:nvPr/>
            </p:nvSpPr>
            <p:spPr bwMode="auto">
              <a:xfrm flipH="1">
                <a:off x="2448" y="3264"/>
                <a:ext cx="288" cy="96"/>
              </a:xfrm>
              <a:prstGeom prst="line">
                <a:avLst/>
              </a:prstGeom>
              <a:noFill/>
              <a:ln w="9525">
                <a:solidFill>
                  <a:srgbClr val="FFFF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4" name="Text Box 6"/>
              <p:cNvSpPr txBox="1">
                <a:spLocks noChangeAspect="1" noChangeArrowheads="1"/>
              </p:cNvSpPr>
              <p:nvPr/>
            </p:nvSpPr>
            <p:spPr bwMode="auto">
              <a:xfrm>
                <a:off x="2736" y="3104"/>
                <a:ext cx="477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altLang="ko-KR" sz="1400">
                    <a:solidFill>
                      <a:srgbClr val="FFFF00"/>
                    </a:solidFill>
                    <a:ea typeface="굴림" charset="0"/>
                    <a:cs typeface="굴림" charset="0"/>
                  </a:rPr>
                  <a:t>LED kit</a:t>
                </a:r>
                <a:endParaRPr lang="en-US" sz="1400">
                  <a:solidFill>
                    <a:srgbClr val="FFFF00"/>
                  </a:solidFill>
                  <a:ea typeface="굴림" charset="0"/>
                  <a:cs typeface="굴림" charset="0"/>
                </a:endParaRPr>
              </a:p>
            </p:txBody>
          </p:sp>
          <p:sp>
            <p:nvSpPr>
              <p:cNvPr id="5" name="Line 7"/>
              <p:cNvSpPr>
                <a:spLocks noChangeAspect="1" noChangeShapeType="1"/>
              </p:cNvSpPr>
              <p:nvPr/>
            </p:nvSpPr>
            <p:spPr bwMode="auto">
              <a:xfrm flipH="1" flipV="1">
                <a:off x="2688" y="2544"/>
                <a:ext cx="336" cy="192"/>
              </a:xfrm>
              <a:prstGeom prst="line">
                <a:avLst/>
              </a:prstGeom>
              <a:noFill/>
              <a:ln w="9525">
                <a:solidFill>
                  <a:srgbClr val="FFFF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6" name="Text Box 8"/>
              <p:cNvSpPr txBox="1">
                <a:spLocks noChangeAspect="1" noChangeArrowheads="1"/>
              </p:cNvSpPr>
              <p:nvPr/>
            </p:nvSpPr>
            <p:spPr bwMode="auto">
              <a:xfrm>
                <a:off x="2880" y="2736"/>
                <a:ext cx="1053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altLang="ko-KR" sz="1400">
                    <a:solidFill>
                      <a:srgbClr val="FFFF00"/>
                    </a:solidFill>
                    <a:ea typeface="굴림" charset="0"/>
                    <a:cs typeface="굴림" charset="0"/>
                  </a:rPr>
                  <a:t>Bending apparatus</a:t>
                </a:r>
                <a:endParaRPr lang="en-US" sz="1400">
                  <a:solidFill>
                    <a:srgbClr val="FFFF00"/>
                  </a:solidFill>
                  <a:ea typeface="굴림" charset="0"/>
                  <a:cs typeface="굴림" charset="0"/>
                </a:endParaRPr>
              </a:p>
            </p:txBody>
          </p:sp>
          <p:sp>
            <p:nvSpPr>
              <p:cNvPr id="7" name="Text Box 9"/>
              <p:cNvSpPr txBox="1">
                <a:spLocks noChangeAspect="1" noChangeArrowheads="1"/>
              </p:cNvSpPr>
              <p:nvPr/>
            </p:nvSpPr>
            <p:spPr bwMode="auto">
              <a:xfrm rot="-151445">
                <a:off x="1008" y="872"/>
                <a:ext cx="853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altLang="ko-KR" sz="1400" b="1">
                    <a:solidFill>
                      <a:srgbClr val="FF0000"/>
                    </a:solidFill>
                    <a:ea typeface="굴림" charset="0"/>
                    <a:cs typeface="굴림" charset="0"/>
                  </a:rPr>
                  <a:t>Robotic stage</a:t>
                </a:r>
                <a:endParaRPr lang="en-US" sz="1400" b="1">
                  <a:solidFill>
                    <a:srgbClr val="FF0000"/>
                  </a:solidFill>
                  <a:ea typeface="굴림" charset="0"/>
                  <a:cs typeface="굴림" charset="0"/>
                </a:endParaRPr>
              </a:p>
            </p:txBody>
          </p:sp>
        </p:grpSp>
        <p:grpSp>
          <p:nvGrpSpPr>
            <p:cNvPr id="23560" name="Group 10"/>
            <p:cNvGrpSpPr>
              <a:grpSpLocks noChangeAspect="1"/>
            </p:cNvGrpSpPr>
            <p:nvPr/>
          </p:nvGrpSpPr>
          <p:grpSpPr bwMode="auto">
            <a:xfrm>
              <a:off x="4128" y="672"/>
              <a:ext cx="1392" cy="3168"/>
              <a:chOff x="4128" y="672"/>
              <a:chExt cx="1392" cy="3168"/>
            </a:xfrm>
          </p:grpSpPr>
          <p:pic>
            <p:nvPicPr>
              <p:cNvPr id="23561" name="Picture 11" descr="Distance 0m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  </a:ext>
                </a:extLst>
              </a:blip>
              <a:srcRect l="26469" t="38823" r="22354" b="35294"/>
              <a:stretch>
                <a:fillRect/>
              </a:stretch>
            </p:blipFill>
            <p:spPr bwMode="auto">
              <a:xfrm>
                <a:off x="4128" y="672"/>
                <a:ext cx="1392" cy="528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562" name="Picture 12" descr="Distance 5mm9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  </a:ext>
                </a:extLst>
              </a:blip>
              <a:srcRect l="28235" t="36470" r="20589" b="37646"/>
              <a:stretch>
                <a:fillRect/>
              </a:stretch>
            </p:blipFill>
            <p:spPr bwMode="auto">
              <a:xfrm>
                <a:off x="4128" y="1200"/>
                <a:ext cx="1392" cy="528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563" name="Picture 13" descr="Distance 10mm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  </a:ext>
                </a:extLst>
              </a:blip>
              <a:srcRect l="29118" t="36470" r="19705" b="37646"/>
              <a:stretch>
                <a:fillRect/>
              </a:stretch>
            </p:blipFill>
            <p:spPr bwMode="auto">
              <a:xfrm>
                <a:off x="4128" y="1728"/>
                <a:ext cx="1392" cy="528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564" name="Picture 14" descr="Distance 20mm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  </a:ext>
                </a:extLst>
              </a:blip>
              <a:srcRect l="31764" t="35294" r="17059" b="38823"/>
              <a:stretch>
                <a:fillRect/>
              </a:stretch>
            </p:blipFill>
            <p:spPr bwMode="auto">
              <a:xfrm>
                <a:off x="4128" y="2256"/>
                <a:ext cx="1392" cy="528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565" name="Picture 15" descr="Distance 30mm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  </a:ext>
                </a:extLst>
              </a:blip>
              <a:srcRect l="35294" t="35294" r="13530" b="38823"/>
              <a:stretch>
                <a:fillRect/>
              </a:stretch>
            </p:blipFill>
            <p:spPr bwMode="auto">
              <a:xfrm>
                <a:off x="4128" y="2784"/>
                <a:ext cx="1392" cy="528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566" name="Picture 16" descr="Distance 40mm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  </a:ext>
                </a:extLst>
              </a:blip>
              <a:srcRect l="37059" t="35294" r="11765" b="38823"/>
              <a:stretch>
                <a:fillRect/>
              </a:stretch>
            </p:blipFill>
            <p:spPr bwMode="auto">
              <a:xfrm>
                <a:off x="4128" y="3312"/>
                <a:ext cx="1392" cy="528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3569" name="Text Box 17"/>
              <p:cNvSpPr txBox="1">
                <a:spLocks noChangeAspect="1" noChangeArrowheads="1"/>
              </p:cNvSpPr>
              <p:nvPr/>
            </p:nvSpPr>
            <p:spPr bwMode="auto">
              <a:xfrm>
                <a:off x="4136" y="686"/>
                <a:ext cx="456" cy="1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altLang="ko-KR" sz="1200">
                    <a:solidFill>
                      <a:schemeClr val="bg1"/>
                    </a:solidFill>
                    <a:ea typeface="굴림" charset="0"/>
                    <a:cs typeface="굴림" charset="0"/>
                  </a:rPr>
                  <a:t>d = 40 mm</a:t>
                </a:r>
                <a:endParaRPr lang="en-US" sz="1200">
                  <a:solidFill>
                    <a:schemeClr val="bg1"/>
                  </a:solidFill>
                  <a:ea typeface="굴림" charset="0"/>
                  <a:cs typeface="굴림" charset="0"/>
                </a:endParaRPr>
              </a:p>
            </p:txBody>
          </p:sp>
          <p:sp>
            <p:nvSpPr>
              <p:cNvPr id="23570" name="Text Box 18"/>
              <p:cNvSpPr txBox="1">
                <a:spLocks noChangeAspect="1" noChangeArrowheads="1"/>
              </p:cNvSpPr>
              <p:nvPr/>
            </p:nvSpPr>
            <p:spPr bwMode="auto">
              <a:xfrm>
                <a:off x="4136" y="1229"/>
                <a:ext cx="456" cy="1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altLang="ko-KR" sz="1200">
                    <a:solidFill>
                      <a:schemeClr val="bg1"/>
                    </a:solidFill>
                    <a:ea typeface="굴림" charset="0"/>
                    <a:cs typeface="굴림" charset="0"/>
                  </a:rPr>
                  <a:t>d = 35 mm</a:t>
                </a:r>
                <a:endParaRPr lang="en-US" sz="1200">
                  <a:solidFill>
                    <a:schemeClr val="bg1"/>
                  </a:solidFill>
                  <a:ea typeface="굴림" charset="0"/>
                  <a:cs typeface="굴림" charset="0"/>
                </a:endParaRPr>
              </a:p>
            </p:txBody>
          </p:sp>
          <p:sp>
            <p:nvSpPr>
              <p:cNvPr id="23571" name="Text Box 19"/>
              <p:cNvSpPr txBox="1">
                <a:spLocks noChangeAspect="1" noChangeArrowheads="1"/>
              </p:cNvSpPr>
              <p:nvPr/>
            </p:nvSpPr>
            <p:spPr bwMode="auto">
              <a:xfrm>
                <a:off x="4136" y="1757"/>
                <a:ext cx="456" cy="1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altLang="ko-KR" sz="1200">
                    <a:solidFill>
                      <a:schemeClr val="bg1"/>
                    </a:solidFill>
                    <a:ea typeface="굴림" charset="0"/>
                    <a:cs typeface="굴림" charset="0"/>
                  </a:rPr>
                  <a:t>d = 30 mm</a:t>
                </a:r>
                <a:endParaRPr lang="en-US" sz="1200">
                  <a:solidFill>
                    <a:schemeClr val="bg1"/>
                  </a:solidFill>
                  <a:ea typeface="굴림" charset="0"/>
                  <a:cs typeface="굴림" charset="0"/>
                </a:endParaRPr>
              </a:p>
            </p:txBody>
          </p:sp>
          <p:sp>
            <p:nvSpPr>
              <p:cNvPr id="23572" name="Text Box 20"/>
              <p:cNvSpPr txBox="1">
                <a:spLocks noChangeAspect="1" noChangeArrowheads="1"/>
              </p:cNvSpPr>
              <p:nvPr/>
            </p:nvSpPr>
            <p:spPr bwMode="auto">
              <a:xfrm>
                <a:off x="4136" y="2285"/>
                <a:ext cx="456" cy="1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altLang="ko-KR" sz="1200">
                    <a:solidFill>
                      <a:schemeClr val="bg1"/>
                    </a:solidFill>
                    <a:ea typeface="굴림" charset="0"/>
                    <a:cs typeface="굴림" charset="0"/>
                  </a:rPr>
                  <a:t>d = 20 mm</a:t>
                </a:r>
                <a:endParaRPr lang="en-US" sz="1200">
                  <a:solidFill>
                    <a:schemeClr val="bg1"/>
                  </a:solidFill>
                  <a:ea typeface="굴림" charset="0"/>
                  <a:cs typeface="굴림" charset="0"/>
                </a:endParaRPr>
              </a:p>
            </p:txBody>
          </p:sp>
          <p:sp>
            <p:nvSpPr>
              <p:cNvPr id="23573" name="Text Box 21"/>
              <p:cNvSpPr txBox="1">
                <a:spLocks noChangeAspect="1" noChangeArrowheads="1"/>
              </p:cNvSpPr>
              <p:nvPr/>
            </p:nvSpPr>
            <p:spPr bwMode="auto">
              <a:xfrm>
                <a:off x="4136" y="2813"/>
                <a:ext cx="456" cy="1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altLang="ko-KR" sz="1200">
                    <a:solidFill>
                      <a:schemeClr val="bg1"/>
                    </a:solidFill>
                    <a:ea typeface="굴림" charset="0"/>
                    <a:cs typeface="굴림" charset="0"/>
                  </a:rPr>
                  <a:t>d = 10 mm</a:t>
                </a:r>
                <a:endParaRPr lang="en-US" sz="1200">
                  <a:solidFill>
                    <a:schemeClr val="bg1"/>
                  </a:solidFill>
                  <a:ea typeface="굴림" charset="0"/>
                  <a:cs typeface="굴림" charset="0"/>
                </a:endParaRPr>
              </a:p>
            </p:txBody>
          </p:sp>
          <p:sp>
            <p:nvSpPr>
              <p:cNvPr id="23574" name="Text Box 22"/>
              <p:cNvSpPr txBox="1">
                <a:spLocks noChangeAspect="1" noChangeArrowheads="1"/>
              </p:cNvSpPr>
              <p:nvPr/>
            </p:nvSpPr>
            <p:spPr bwMode="auto">
              <a:xfrm>
                <a:off x="4136" y="3341"/>
                <a:ext cx="403" cy="1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altLang="ko-KR" sz="1200">
                    <a:solidFill>
                      <a:schemeClr val="bg1"/>
                    </a:solidFill>
                    <a:ea typeface="굴림" charset="0"/>
                    <a:cs typeface="굴림" charset="0"/>
                  </a:rPr>
                  <a:t>d = 0 mm</a:t>
                </a:r>
                <a:endParaRPr lang="en-US" sz="1200">
                  <a:solidFill>
                    <a:schemeClr val="bg1"/>
                  </a:solidFill>
                  <a:ea typeface="굴림" charset="0"/>
                  <a:cs typeface="굴림" charset="0"/>
                </a:endParaRPr>
              </a:p>
            </p:txBody>
          </p:sp>
        </p:grpSp>
      </p:grpSp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1301750" y="163513"/>
            <a:ext cx="6562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b="1">
                <a:latin typeface="Tahoma" charset="0"/>
                <a:ea typeface="굴림" charset="0"/>
              </a:rPr>
              <a:t>Flexible printed microelectrodes on paper</a:t>
            </a:r>
          </a:p>
        </p:txBody>
      </p:sp>
      <p:sp>
        <p:nvSpPr>
          <p:cNvPr id="23576" name="Text Box 24"/>
          <p:cNvSpPr txBox="1">
            <a:spLocks noChangeArrowheads="1"/>
          </p:cNvSpPr>
          <p:nvPr/>
        </p:nvSpPr>
        <p:spPr bwMode="auto">
          <a:xfrm>
            <a:off x="6523038" y="6248400"/>
            <a:ext cx="23161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>
                <a:cs typeface="+mn-cs"/>
              </a:rPr>
              <a:t>Radius of curvature = 5mm</a:t>
            </a:r>
          </a:p>
        </p:txBody>
      </p:sp>
      <p:grpSp>
        <p:nvGrpSpPr>
          <p:cNvPr id="2355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2355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101600">
              <a:solidFill>
                <a:srgbClr val="05275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  <p:sp>
          <p:nvSpPr>
            <p:cNvPr id="23558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38100">
              <a:solidFill>
                <a:srgbClr val="DD801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3334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2"/>
          <p:cNvSpPr txBox="1">
            <a:spLocks noChangeArrowheads="1"/>
          </p:cNvSpPr>
          <p:nvPr/>
        </p:nvSpPr>
        <p:spPr bwMode="auto">
          <a:xfrm>
            <a:off x="1301750" y="163513"/>
            <a:ext cx="6562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b="1">
                <a:latin typeface="Tahoma" charset="0"/>
                <a:ea typeface="굴림" charset="0"/>
              </a:rPr>
              <a:t>Flexible printed microelectrodes on paper</a:t>
            </a:r>
          </a:p>
        </p:txBody>
      </p:sp>
      <p:sp>
        <p:nvSpPr>
          <p:cNvPr id="24605" name="Text Box 29"/>
          <p:cNvSpPr txBox="1">
            <a:spLocks noChangeArrowheads="1"/>
          </p:cNvSpPr>
          <p:nvPr/>
        </p:nvSpPr>
        <p:spPr bwMode="auto">
          <a:xfrm>
            <a:off x="533400" y="762000"/>
            <a:ext cx="5410200" cy="1661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700" dirty="0">
                <a:cs typeface="+mn-cs"/>
              </a:rPr>
              <a:t>1.5 cm printed electrodes are bent repeatedly </a:t>
            </a:r>
            <a:r>
              <a:rPr lang="en-US" sz="1700" dirty="0" smtClean="0">
                <a:cs typeface="+mn-cs"/>
              </a:rPr>
              <a:t>to three </a:t>
            </a:r>
            <a:r>
              <a:rPr lang="en-US" sz="1700" dirty="0" err="1" smtClean="0">
                <a:cs typeface="+mn-cs"/>
              </a:rPr>
              <a:t>difrerent</a:t>
            </a:r>
            <a:r>
              <a:rPr lang="en-US" sz="1700" dirty="0" smtClean="0">
                <a:cs typeface="+mn-cs"/>
              </a:rPr>
              <a:t> radii of curvature (slight bend, to almost creased)</a:t>
            </a:r>
            <a:endParaRPr lang="en-US" sz="1700" dirty="0">
              <a:cs typeface="+mn-cs"/>
            </a:endParaRPr>
          </a:p>
          <a:p>
            <a:pPr>
              <a:spcBef>
                <a:spcPct val="50000"/>
              </a:spcBef>
              <a:defRPr/>
            </a:pPr>
            <a:r>
              <a:rPr lang="en-US" sz="1700" dirty="0">
                <a:cs typeface="+mn-cs"/>
              </a:rPr>
              <a:t>Resistance is measured after </a:t>
            </a:r>
            <a:r>
              <a:rPr lang="en-US" sz="1700" dirty="0" smtClean="0">
                <a:cs typeface="+mn-cs"/>
              </a:rPr>
              <a:t>when </a:t>
            </a:r>
            <a:r>
              <a:rPr lang="en-US" sz="1700" dirty="0">
                <a:cs typeface="+mn-cs"/>
              </a:rPr>
              <a:t>paper is in a flat orientation</a:t>
            </a:r>
          </a:p>
          <a:p>
            <a:pPr>
              <a:spcBef>
                <a:spcPct val="50000"/>
              </a:spcBef>
              <a:defRPr/>
            </a:pPr>
            <a:endParaRPr lang="en-US" sz="1700" dirty="0">
              <a:cs typeface="+mn-cs"/>
            </a:endParaRPr>
          </a:p>
        </p:txBody>
      </p:sp>
      <p:sp>
        <p:nvSpPr>
          <p:cNvPr id="24607" name="Text Box 31"/>
          <p:cNvSpPr txBox="1">
            <a:spLocks noChangeArrowheads="1"/>
          </p:cNvSpPr>
          <p:nvPr/>
        </p:nvSpPr>
        <p:spPr bwMode="auto">
          <a:xfrm>
            <a:off x="3733800" y="5695950"/>
            <a:ext cx="5410200" cy="138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700" dirty="0">
                <a:cs typeface="+mn-cs"/>
              </a:rPr>
              <a:t>A crease develops in paper after 10,000 bend cycles</a:t>
            </a:r>
          </a:p>
          <a:p>
            <a:pPr>
              <a:spcBef>
                <a:spcPct val="50000"/>
              </a:spcBef>
              <a:defRPr/>
            </a:pPr>
            <a:r>
              <a:rPr lang="en-US" sz="1700" dirty="0">
                <a:cs typeface="+mn-cs"/>
              </a:rPr>
              <a:t>A cold joint is formed in the flat state, restoring conductivity</a:t>
            </a:r>
          </a:p>
          <a:p>
            <a:pPr>
              <a:spcBef>
                <a:spcPct val="50000"/>
              </a:spcBef>
              <a:defRPr/>
            </a:pPr>
            <a:endParaRPr lang="en-US" sz="1700" dirty="0">
              <a:cs typeface="+mn-cs"/>
            </a:endParaRPr>
          </a:p>
        </p:txBody>
      </p:sp>
      <p:grpSp>
        <p:nvGrpSpPr>
          <p:cNvPr id="2458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2458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101600">
              <a:solidFill>
                <a:srgbClr val="05275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  <p:sp>
          <p:nvSpPr>
            <p:cNvPr id="24586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38100">
              <a:solidFill>
                <a:srgbClr val="DD801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</p:grpSp>
      <p:pic>
        <p:nvPicPr>
          <p:cNvPr id="24581" name="Picture 3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49463"/>
            <a:ext cx="8382000" cy="358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613" name="Text Box 37"/>
          <p:cNvSpPr txBox="1">
            <a:spLocks noChangeArrowheads="1"/>
          </p:cNvSpPr>
          <p:nvPr/>
        </p:nvSpPr>
        <p:spPr bwMode="auto">
          <a:xfrm>
            <a:off x="5410200" y="1843088"/>
            <a:ext cx="1524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dirty="0">
                <a:cs typeface="+mn-cs"/>
              </a:rPr>
              <a:t>1 bend cycle</a:t>
            </a:r>
          </a:p>
        </p:txBody>
      </p:sp>
      <p:sp>
        <p:nvSpPr>
          <p:cNvPr id="24614" name="Text Box 38"/>
          <p:cNvSpPr txBox="1">
            <a:spLocks noChangeArrowheads="1"/>
          </p:cNvSpPr>
          <p:nvPr/>
        </p:nvSpPr>
        <p:spPr bwMode="auto">
          <a:xfrm>
            <a:off x="7010400" y="1843088"/>
            <a:ext cx="16002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dirty="0">
                <a:cs typeface="+mn-cs"/>
              </a:rPr>
              <a:t>10,000 cycles</a:t>
            </a:r>
          </a:p>
        </p:txBody>
      </p:sp>
      <p:sp>
        <p:nvSpPr>
          <p:cNvPr id="24616" name="Rectangle 40"/>
          <p:cNvSpPr>
            <a:spLocks noChangeArrowheads="1"/>
          </p:cNvSpPr>
          <p:nvPr/>
        </p:nvSpPr>
        <p:spPr bwMode="auto">
          <a:xfrm>
            <a:off x="76200" y="6324600"/>
            <a:ext cx="2514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sz="1200">
                <a:cs typeface="+mn-cs"/>
              </a:rPr>
              <a:t>A. Russo, B.Y. Ahn, et. al, submitted to </a:t>
            </a:r>
            <a:r>
              <a:rPr lang="en-US" sz="1200" i="1">
                <a:cs typeface="+mn-cs"/>
              </a:rPr>
              <a:t>Adv. Mater. </a:t>
            </a:r>
            <a:r>
              <a:rPr lang="en-US" sz="1200" b="1">
                <a:cs typeface="+mn-cs"/>
              </a:rPr>
              <a:t>2011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7894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632294" y="3150585"/>
            <a:ext cx="208262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b="1" dirty="0" smtClean="0">
                <a:latin typeface="Tahoma" charset="0"/>
                <a:ea typeface="굴림" charset="0"/>
              </a:rPr>
              <a:t>Applications</a:t>
            </a:r>
            <a:endParaRPr lang="en-US" b="1" dirty="0">
              <a:latin typeface="Tahoma" charset="0"/>
              <a:ea typeface="굴림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459113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2"/>
          <p:cNvSpPr txBox="1">
            <a:spLocks noChangeArrowheads="1"/>
          </p:cNvSpPr>
          <p:nvPr/>
        </p:nvSpPr>
        <p:spPr bwMode="auto">
          <a:xfrm>
            <a:off x="3567852" y="163513"/>
            <a:ext cx="22511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b="1" dirty="0" smtClean="0">
                <a:latin typeface="Tahoma" charset="0"/>
                <a:ea typeface="Arial" charset="0"/>
                <a:cs typeface="Arial" charset="0"/>
              </a:rPr>
              <a:t>Electronic art</a:t>
            </a:r>
            <a:endParaRPr lang="en-US" b="1" dirty="0">
              <a:latin typeface="Tahoma" charset="0"/>
              <a:ea typeface="Arial" charset="0"/>
              <a:cs typeface="Arial" charset="0"/>
            </a:endParaRPr>
          </a:p>
        </p:txBody>
      </p:sp>
      <p:grpSp>
        <p:nvGrpSpPr>
          <p:cNvPr id="21506" name="Group 3"/>
          <p:cNvGrpSpPr>
            <a:grpSpLocks noChangeAspect="1"/>
          </p:cNvGrpSpPr>
          <p:nvPr/>
        </p:nvGrpSpPr>
        <p:grpSpPr bwMode="auto">
          <a:xfrm>
            <a:off x="984250" y="895350"/>
            <a:ext cx="7239000" cy="3330575"/>
            <a:chOff x="624" y="768"/>
            <a:chExt cx="4560" cy="2098"/>
          </a:xfrm>
        </p:grpSpPr>
        <p:pic>
          <p:nvPicPr>
            <p:cNvPr id="21530" name="Picture 4" descr="SaHanDo_001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" y="768"/>
              <a:ext cx="4560" cy="2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4037" name="Line 5"/>
            <p:cNvSpPr>
              <a:spLocks noChangeAspect="1" noChangeShapeType="1"/>
            </p:cNvSpPr>
            <p:nvPr/>
          </p:nvSpPr>
          <p:spPr bwMode="auto">
            <a:xfrm>
              <a:off x="930" y="2614"/>
              <a:ext cx="181" cy="136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  <a:ext uri="{AF507438-7753-43e0-B8FC-AC1667EBCBE1}">
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44038" name="Text Box 6"/>
            <p:cNvSpPr txBox="1">
              <a:spLocks noChangeAspect="1" noChangeArrowheads="1"/>
            </p:cNvSpPr>
            <p:nvPr/>
          </p:nvSpPr>
          <p:spPr bwMode="auto">
            <a:xfrm>
              <a:off x="4584" y="2550"/>
              <a:ext cx="292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sz="1600" b="1">
                  <a:solidFill>
                    <a:schemeClr val="bg1"/>
                  </a:solidFill>
                  <a:cs typeface="Arial" charset="0"/>
                </a:rPr>
                <a:t>1 cm</a:t>
              </a:r>
            </a:p>
          </p:txBody>
        </p:sp>
        <p:sp>
          <p:nvSpPr>
            <p:cNvPr id="44039" name="Line 7"/>
            <p:cNvSpPr>
              <a:spLocks noChangeAspect="1" noChangeShapeType="1"/>
            </p:cNvSpPr>
            <p:nvPr/>
          </p:nvSpPr>
          <p:spPr bwMode="auto">
            <a:xfrm flipH="1">
              <a:off x="3061" y="2614"/>
              <a:ext cx="181" cy="136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  <a:ext uri="{AF507438-7753-43e0-B8FC-AC1667EBCBE1}">
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44040" name="Line 8"/>
            <p:cNvSpPr>
              <a:spLocks noChangeAspect="1" noChangeShapeType="1"/>
            </p:cNvSpPr>
            <p:nvPr/>
          </p:nvSpPr>
          <p:spPr bwMode="auto">
            <a:xfrm>
              <a:off x="4534" y="2750"/>
              <a:ext cx="433" cy="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  <a:ext uri="{AF507438-7753-43e0-B8FC-AC1667EBCBE1}">
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</p:grpSp>
      <p:grpSp>
        <p:nvGrpSpPr>
          <p:cNvPr id="21507" name="Group 9"/>
          <p:cNvGrpSpPr>
            <a:grpSpLocks noChangeAspect="1"/>
          </p:cNvGrpSpPr>
          <p:nvPr/>
        </p:nvGrpSpPr>
        <p:grpSpPr bwMode="auto">
          <a:xfrm>
            <a:off x="984250" y="4292600"/>
            <a:ext cx="2360613" cy="1770063"/>
            <a:chOff x="622" y="2704"/>
            <a:chExt cx="1487" cy="1115"/>
          </a:xfrm>
        </p:grpSpPr>
        <p:pic>
          <p:nvPicPr>
            <p:cNvPr id="21527" name="Picture 10" descr="paper only_300x-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" y="2704"/>
              <a:ext cx="1487" cy="1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4043" name="Line 11"/>
            <p:cNvSpPr>
              <a:spLocks noChangeAspect="1" noChangeShapeType="1"/>
            </p:cNvSpPr>
            <p:nvPr/>
          </p:nvSpPr>
          <p:spPr bwMode="auto">
            <a:xfrm>
              <a:off x="1412" y="3703"/>
              <a:ext cx="22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  <a:ext uri="{AF507438-7753-43e0-B8FC-AC1667EBCBE1}">
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44044" name="Text Box 12"/>
            <p:cNvSpPr txBox="1">
              <a:spLocks noChangeAspect="1" noChangeArrowheads="1"/>
            </p:cNvSpPr>
            <p:nvPr/>
          </p:nvSpPr>
          <p:spPr bwMode="auto">
            <a:xfrm>
              <a:off x="1705" y="3628"/>
              <a:ext cx="313" cy="1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altLang="ko-KR" sz="1400">
                  <a:ea typeface="굴림" charset="0"/>
                  <a:cs typeface="Arial" charset="0"/>
                </a:rPr>
                <a:t>50 </a:t>
              </a:r>
              <a:r>
                <a:rPr lang="en-US" altLang="ko-KR" sz="1400">
                  <a:ea typeface="굴림" charset="0"/>
                  <a:cs typeface="Arial" charset="0"/>
                  <a:sym typeface="Symbol" charset="0"/>
                </a:rPr>
                <a:t>m</a:t>
              </a:r>
              <a:endParaRPr lang="en-US" sz="1400">
                <a:ea typeface="굴림" charset="0"/>
                <a:cs typeface="Arial" charset="0"/>
                <a:sym typeface="Symbol" charset="0"/>
              </a:endParaRPr>
            </a:p>
          </p:txBody>
        </p:sp>
      </p:grpSp>
      <p:grpSp>
        <p:nvGrpSpPr>
          <p:cNvPr id="21508" name="Group 13"/>
          <p:cNvGrpSpPr>
            <a:grpSpLocks noChangeAspect="1"/>
          </p:cNvGrpSpPr>
          <p:nvPr/>
        </p:nvGrpSpPr>
        <p:grpSpPr bwMode="auto">
          <a:xfrm>
            <a:off x="3409950" y="4292600"/>
            <a:ext cx="2374900" cy="1770063"/>
            <a:chOff x="2140" y="2704"/>
            <a:chExt cx="1496" cy="1115"/>
          </a:xfrm>
        </p:grpSpPr>
        <p:pic>
          <p:nvPicPr>
            <p:cNvPr id="21519" name="Picture 14" descr="1-layer 30x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 t="1353" r="13350" b="12500"/>
            <a:stretch>
              <a:fillRect/>
            </a:stretch>
          </p:blipFill>
          <p:spPr bwMode="auto">
            <a:xfrm flipV="1">
              <a:off x="2140" y="2704"/>
              <a:ext cx="1496" cy="1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4047" name="Line 15"/>
            <p:cNvSpPr>
              <a:spLocks noChangeAspect="1" noChangeShapeType="1"/>
            </p:cNvSpPr>
            <p:nvPr/>
          </p:nvSpPr>
          <p:spPr bwMode="auto">
            <a:xfrm>
              <a:off x="2904" y="3702"/>
              <a:ext cx="2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  <a:ext uri="{AF507438-7753-43e0-B8FC-AC1667EBCBE1}">
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44048" name="Rectangle 16"/>
            <p:cNvSpPr>
              <a:spLocks noChangeAspect="1" noChangeArrowheads="1"/>
            </p:cNvSpPr>
            <p:nvPr/>
          </p:nvSpPr>
          <p:spPr bwMode="auto">
            <a:xfrm>
              <a:off x="3169" y="3632"/>
              <a:ext cx="375" cy="1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altLang="ko-KR" sz="1400">
                  <a:ea typeface="굴림" charset="0"/>
                  <a:cs typeface="Arial" charset="0"/>
                </a:rPr>
                <a:t>500 </a:t>
              </a:r>
              <a:r>
                <a:rPr lang="en-US" altLang="ko-KR" sz="1400">
                  <a:ea typeface="굴림" charset="0"/>
                  <a:cs typeface="Arial" charset="0"/>
                  <a:sym typeface="Symbol" charset="0"/>
                </a:rPr>
                <a:t>m</a:t>
              </a:r>
              <a:endParaRPr lang="en-US" sz="1400">
                <a:ea typeface="굴림" charset="0"/>
                <a:cs typeface="Arial" charset="0"/>
                <a:sym typeface="Symbol" charset="0"/>
              </a:endParaRPr>
            </a:p>
          </p:txBody>
        </p:sp>
        <p:grpSp>
          <p:nvGrpSpPr>
            <p:cNvPr id="21522" name="Group 17"/>
            <p:cNvGrpSpPr>
              <a:grpSpLocks noChangeAspect="1"/>
            </p:cNvGrpSpPr>
            <p:nvPr/>
          </p:nvGrpSpPr>
          <p:grpSpPr bwMode="auto">
            <a:xfrm>
              <a:off x="2141" y="2704"/>
              <a:ext cx="817" cy="590"/>
              <a:chOff x="2133" y="2704"/>
              <a:chExt cx="817" cy="590"/>
            </a:xfrm>
          </p:grpSpPr>
          <p:pic>
            <p:nvPicPr>
              <p:cNvPr id="21523" name="Picture 18" descr="1-layer 5000x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  </a:ext>
                </a:extLst>
              </a:blip>
              <a:srcRect r="58124" b="59645"/>
              <a:stretch>
                <a:fillRect/>
              </a:stretch>
            </p:blipFill>
            <p:spPr bwMode="auto">
              <a:xfrm>
                <a:off x="2133" y="2704"/>
                <a:ext cx="817" cy="5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4051" name="Rectangle 19"/>
              <p:cNvSpPr>
                <a:spLocks noChangeAspect="1" noChangeArrowheads="1"/>
              </p:cNvSpPr>
              <p:nvPr/>
            </p:nvSpPr>
            <p:spPr bwMode="auto">
              <a:xfrm>
                <a:off x="2426" y="3158"/>
                <a:ext cx="524" cy="118"/>
              </a:xfrm>
              <a:prstGeom prst="rect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44052" name="Rectangle 20"/>
              <p:cNvSpPr>
                <a:spLocks noChangeAspect="1" noChangeArrowheads="1"/>
              </p:cNvSpPr>
              <p:nvPr/>
            </p:nvSpPr>
            <p:spPr bwMode="auto">
              <a:xfrm>
                <a:off x="2671" y="3151"/>
                <a:ext cx="248" cy="13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altLang="ko-KR" sz="1400">
                    <a:solidFill>
                      <a:schemeClr val="bg1"/>
                    </a:solidFill>
                    <a:ea typeface="굴림" charset="0"/>
                    <a:cs typeface="Arial" charset="0"/>
                  </a:rPr>
                  <a:t>2 um</a:t>
                </a:r>
                <a:endParaRPr lang="en-US" sz="1400">
                  <a:solidFill>
                    <a:schemeClr val="bg1"/>
                  </a:solidFill>
                  <a:ea typeface="굴림" charset="0"/>
                  <a:cs typeface="Arial" charset="0"/>
                </a:endParaRPr>
              </a:p>
            </p:txBody>
          </p:sp>
          <p:sp>
            <p:nvSpPr>
              <p:cNvPr id="44053" name="Line 21"/>
              <p:cNvSpPr>
                <a:spLocks noChangeAspect="1" noChangeShapeType="1"/>
              </p:cNvSpPr>
              <p:nvPr/>
            </p:nvSpPr>
            <p:spPr bwMode="auto">
              <a:xfrm>
                <a:off x="2471" y="3219"/>
                <a:ext cx="152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</p:grpSp>
      </p:grpSp>
      <p:grpSp>
        <p:nvGrpSpPr>
          <p:cNvPr id="2151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21514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101600">
              <a:solidFill>
                <a:srgbClr val="05275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  <p:sp>
          <p:nvSpPr>
            <p:cNvPr id="21515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38100">
              <a:solidFill>
                <a:srgbClr val="DD801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</p:grpSp>
      <p:sp>
        <p:nvSpPr>
          <p:cNvPr id="44061" name="Text Box 29"/>
          <p:cNvSpPr txBox="1">
            <a:spLocks noChangeArrowheads="1"/>
          </p:cNvSpPr>
          <p:nvPr/>
        </p:nvSpPr>
        <p:spPr bwMode="auto">
          <a:xfrm>
            <a:off x="984250" y="6096000"/>
            <a:ext cx="236061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dirty="0">
                <a:cs typeface="+mn-cs"/>
              </a:rPr>
              <a:t>Paper substrate</a:t>
            </a:r>
          </a:p>
        </p:txBody>
      </p:sp>
      <p:sp>
        <p:nvSpPr>
          <p:cNvPr id="44062" name="Text Box 30"/>
          <p:cNvSpPr txBox="1">
            <a:spLocks noChangeArrowheads="1"/>
          </p:cNvSpPr>
          <p:nvPr/>
        </p:nvSpPr>
        <p:spPr bwMode="auto">
          <a:xfrm>
            <a:off x="3411538" y="6110288"/>
            <a:ext cx="237331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dirty="0">
                <a:cs typeface="+mn-cs"/>
              </a:rPr>
              <a:t>Conformal silver ink</a:t>
            </a:r>
          </a:p>
        </p:txBody>
      </p:sp>
      <p:pic>
        <p:nvPicPr>
          <p:cNvPr id="33" name="Picture 23" descr="LED 30x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12032" b="11874"/>
          <a:stretch>
            <a:fillRect/>
          </a:stretch>
        </p:blipFill>
        <p:spPr bwMode="auto">
          <a:xfrm>
            <a:off x="5870587" y="4292599"/>
            <a:ext cx="2354265" cy="1770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 Box 30"/>
          <p:cNvSpPr txBox="1">
            <a:spLocks noChangeArrowheads="1"/>
          </p:cNvSpPr>
          <p:nvPr/>
        </p:nvSpPr>
        <p:spPr bwMode="auto">
          <a:xfrm>
            <a:off x="5870587" y="6110288"/>
            <a:ext cx="237331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dirty="0" smtClean="0">
                <a:cs typeface="+mn-cs"/>
              </a:rPr>
              <a:t>LED attachment</a:t>
            </a:r>
            <a:endParaRPr lang="en-US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876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3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13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101600">
              <a:solidFill>
                <a:srgbClr val="05275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  <p:sp>
          <p:nvSpPr>
            <p:cNvPr id="5136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38100">
              <a:solidFill>
                <a:srgbClr val="DD801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418506" y="2900490"/>
            <a:ext cx="832683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Tahoma" charset="0"/>
                <a:ea typeface="굴림" charset="0"/>
              </a:rPr>
              <a:t>Demo</a:t>
            </a:r>
            <a:endParaRPr lang="en-US" sz="2400" dirty="0" smtClean="0"/>
          </a:p>
          <a:p>
            <a:pPr algn="ctr"/>
            <a:r>
              <a:rPr lang="en-US" dirty="0" smtClean="0"/>
              <a:t>Instructions: draw whatever you want on the card – just don’t short out the LED!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37937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457200" y="5819775"/>
            <a:ext cx="83058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dirty="0">
                <a:ea typeface="굴림" charset="0"/>
                <a:cs typeface="Arial" charset="0"/>
              </a:rPr>
              <a:t>Surface mount LED array, drawn by hand and dried at room temperature</a:t>
            </a:r>
          </a:p>
          <a:p>
            <a:pPr algn="ctr">
              <a:defRPr/>
            </a:pPr>
            <a:r>
              <a:rPr lang="en-US" altLang="ko-KR" dirty="0">
                <a:ea typeface="굴림" charset="0"/>
                <a:cs typeface="Arial" charset="0"/>
              </a:rPr>
              <a:t>(25</a:t>
            </a:r>
            <a:r>
              <a:rPr lang="en-US" altLang="ko-KR" dirty="0">
                <a:ea typeface="굴림" charset="0"/>
                <a:cs typeface="Arial" charset="0"/>
                <a:sym typeface="Symbol" charset="0"/>
              </a:rPr>
              <a:t></a:t>
            </a:r>
            <a:r>
              <a:rPr lang="en-US" altLang="ko-KR" dirty="0">
                <a:ea typeface="굴림" charset="0"/>
                <a:cs typeface="Arial" charset="0"/>
              </a:rPr>
              <a:t>16) 400 LEDs, operated by a 9 V battery</a:t>
            </a:r>
            <a:endParaRPr lang="en-US" dirty="0">
              <a:ea typeface="굴림" charset="0"/>
              <a:cs typeface="Arial" charset="0"/>
            </a:endParaRPr>
          </a:p>
        </p:txBody>
      </p:sp>
      <p:sp>
        <p:nvSpPr>
          <p:cNvPr id="3" name="Line 7"/>
          <p:cNvSpPr>
            <a:spLocks noChangeAspect="1" noChangeShapeType="1"/>
          </p:cNvSpPr>
          <p:nvPr/>
        </p:nvSpPr>
        <p:spPr bwMode="auto">
          <a:xfrm rot="21237506">
            <a:off x="768535" y="2752008"/>
            <a:ext cx="315348" cy="16687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4" name="Text Box 8"/>
          <p:cNvSpPr txBox="1">
            <a:spLocks noChangeAspect="1" noChangeArrowheads="1"/>
          </p:cNvSpPr>
          <p:nvPr/>
        </p:nvSpPr>
        <p:spPr bwMode="auto">
          <a:xfrm rot="1284800">
            <a:off x="686606" y="2866345"/>
            <a:ext cx="315348" cy="152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altLang="ko-KR" sz="1000">
                <a:solidFill>
                  <a:schemeClr val="bg1"/>
                </a:solidFill>
                <a:ea typeface="굴림" charset="0"/>
                <a:cs typeface="굴림" charset="0"/>
              </a:rPr>
              <a:t>4 mm</a:t>
            </a:r>
            <a:endParaRPr lang="en-US" sz="1000">
              <a:solidFill>
                <a:schemeClr val="bg1"/>
              </a:solidFill>
              <a:cs typeface="+mn-cs"/>
            </a:endParaRPr>
          </a:p>
        </p:txBody>
      </p:sp>
      <p:sp>
        <p:nvSpPr>
          <p:cNvPr id="5" name="Line 9"/>
          <p:cNvSpPr>
            <a:spLocks noChangeAspect="1" noChangeShapeType="1"/>
          </p:cNvSpPr>
          <p:nvPr/>
        </p:nvSpPr>
        <p:spPr bwMode="auto">
          <a:xfrm flipH="1" flipV="1">
            <a:off x="1274019" y="2602134"/>
            <a:ext cx="166949" cy="5562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25610" name="Line 10"/>
          <p:cNvSpPr>
            <a:spLocks noChangeAspect="1" noChangeShapeType="1"/>
          </p:cNvSpPr>
          <p:nvPr/>
        </p:nvSpPr>
        <p:spPr bwMode="auto">
          <a:xfrm rot="2339460" flipV="1">
            <a:off x="1001954" y="2493977"/>
            <a:ext cx="168495" cy="5562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25611" name="Text Box 11"/>
          <p:cNvSpPr txBox="1">
            <a:spLocks noChangeAspect="1" noChangeArrowheads="1"/>
          </p:cNvSpPr>
          <p:nvPr/>
        </p:nvSpPr>
        <p:spPr bwMode="auto">
          <a:xfrm rot="1045497">
            <a:off x="1467247" y="2625310"/>
            <a:ext cx="315348" cy="152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altLang="ko-KR" sz="1000">
                <a:solidFill>
                  <a:schemeClr val="bg1"/>
                </a:solidFill>
                <a:ea typeface="굴림" charset="0"/>
                <a:cs typeface="굴림" charset="0"/>
              </a:rPr>
              <a:t>1 mm</a:t>
            </a:r>
            <a:endParaRPr lang="en-US" sz="1000">
              <a:solidFill>
                <a:schemeClr val="bg1"/>
              </a:solidFill>
              <a:cs typeface="+mn-cs"/>
            </a:endParaRPr>
          </a:p>
        </p:txBody>
      </p:sp>
      <p:sp>
        <p:nvSpPr>
          <p:cNvPr id="25612" name="Line 12"/>
          <p:cNvSpPr>
            <a:spLocks noChangeAspect="1" noChangeShapeType="1"/>
          </p:cNvSpPr>
          <p:nvPr/>
        </p:nvSpPr>
        <p:spPr bwMode="auto">
          <a:xfrm flipH="1">
            <a:off x="1985098" y="2135515"/>
            <a:ext cx="80383" cy="25030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noFill/>
              </a14:hiddenFill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25613" name="Text Box 13"/>
          <p:cNvSpPr txBox="1">
            <a:spLocks noChangeAspect="1" noChangeArrowheads="1"/>
          </p:cNvSpPr>
          <p:nvPr/>
        </p:nvSpPr>
        <p:spPr bwMode="auto">
          <a:xfrm rot="754883">
            <a:off x="2113401" y="2222040"/>
            <a:ext cx="315348" cy="152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altLang="ko-KR" sz="1000">
                <a:solidFill>
                  <a:schemeClr val="bg1"/>
                </a:solidFill>
                <a:ea typeface="굴림" charset="0"/>
                <a:cs typeface="굴림" charset="0"/>
              </a:rPr>
              <a:t>4 mm</a:t>
            </a:r>
            <a:endParaRPr lang="en-US" sz="1000">
              <a:solidFill>
                <a:schemeClr val="bg1"/>
              </a:solidFill>
              <a:cs typeface="+mn-cs"/>
            </a:endParaRPr>
          </a:p>
        </p:txBody>
      </p:sp>
      <p:sp>
        <p:nvSpPr>
          <p:cNvPr id="37893" name="Text Box 2"/>
          <p:cNvSpPr txBox="1">
            <a:spLocks noChangeArrowheads="1"/>
          </p:cNvSpPr>
          <p:nvPr/>
        </p:nvSpPr>
        <p:spPr bwMode="auto">
          <a:xfrm>
            <a:off x="3612212" y="163513"/>
            <a:ext cx="196720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b="1" dirty="0" smtClean="0">
                <a:latin typeface="Tahoma" charset="0"/>
                <a:ea typeface="굴림" charset="0"/>
                <a:cs typeface="굴림" charset="0"/>
              </a:rPr>
              <a:t>LED display</a:t>
            </a:r>
            <a:endParaRPr lang="en-US" b="1" dirty="0">
              <a:latin typeface="Tahoma" charset="0"/>
              <a:ea typeface="굴림" charset="0"/>
              <a:cs typeface="굴림" charset="0"/>
            </a:endParaRPr>
          </a:p>
        </p:txBody>
      </p:sp>
      <p:grpSp>
        <p:nvGrpSpPr>
          <p:cNvPr id="3789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3789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101600">
              <a:solidFill>
                <a:srgbClr val="05275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  <a:cs typeface="굴림" charset="0"/>
              </a:endParaRPr>
            </a:p>
          </p:txBody>
        </p:sp>
        <p:sp>
          <p:nvSpPr>
            <p:cNvPr id="37896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38100">
              <a:solidFill>
                <a:srgbClr val="DD801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  <a:cs typeface="굴림" charset="0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32348" y="990600"/>
            <a:ext cx="8886724" cy="4572000"/>
            <a:chOff x="147114" y="990600"/>
            <a:chExt cx="8886724" cy="4572000"/>
          </a:xfrm>
        </p:grpSpPr>
        <p:pic>
          <p:nvPicPr>
            <p:cNvPr id="37891" name="Picture 4" descr="flat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 l="8614" r="3258"/>
            <a:stretch>
              <a:fillRect/>
            </a:stretch>
          </p:blipFill>
          <p:spPr bwMode="auto">
            <a:xfrm>
              <a:off x="147114" y="3359150"/>
              <a:ext cx="2590800" cy="2203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897" name="Picture 6" descr="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 r="28627" b="17146"/>
            <a:stretch>
              <a:fillRect/>
            </a:stretch>
          </p:blipFill>
          <p:spPr bwMode="auto">
            <a:xfrm>
              <a:off x="147114" y="990600"/>
              <a:ext cx="2590800" cy="2255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214" descr="Picture2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42932" y="990600"/>
              <a:ext cx="6190906" cy="457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32756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3094" y="1899941"/>
            <a:ext cx="7258287" cy="3405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3"/>
          <p:cNvSpPr>
            <a:spLocks noChangeArrowheads="1"/>
          </p:cNvSpPr>
          <p:nvPr/>
        </p:nvSpPr>
        <p:spPr bwMode="auto">
          <a:xfrm>
            <a:off x="38100" y="6202003"/>
            <a:ext cx="2667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sz="1400" dirty="0">
                <a:cs typeface="+mn-cs"/>
              </a:rPr>
              <a:t>A. Russo, B.Y. </a:t>
            </a:r>
            <a:r>
              <a:rPr lang="en-US" sz="1400" dirty="0" err="1">
                <a:cs typeface="+mn-cs"/>
              </a:rPr>
              <a:t>Ahn</a:t>
            </a:r>
            <a:r>
              <a:rPr lang="en-US" sz="1400" dirty="0">
                <a:cs typeface="+mn-cs"/>
              </a:rPr>
              <a:t>, et. al, </a:t>
            </a:r>
            <a:r>
              <a:rPr lang="en-US" sz="1400" i="1" dirty="0" smtClean="0">
                <a:cs typeface="+mn-cs"/>
              </a:rPr>
              <a:t>Adv</a:t>
            </a:r>
            <a:r>
              <a:rPr lang="en-US" sz="1400" i="1" dirty="0">
                <a:cs typeface="+mn-cs"/>
              </a:rPr>
              <a:t>. Mater. </a:t>
            </a:r>
            <a:r>
              <a:rPr lang="en-US" sz="1400" b="1" dirty="0">
                <a:cs typeface="+mn-cs"/>
              </a:rPr>
              <a:t>2011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2631228" y="163513"/>
            <a:ext cx="41244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b="1" dirty="0" smtClean="0">
                <a:latin typeface="Tahoma" charset="0"/>
                <a:ea typeface="Arial" charset="0"/>
                <a:cs typeface="Arial" charset="0"/>
              </a:rPr>
              <a:t>Radio frequency antenna</a:t>
            </a:r>
            <a:endParaRPr lang="en-US" b="1" dirty="0">
              <a:latin typeface="Tahoma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796702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1117226" y="746252"/>
            <a:ext cx="136447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 sz="2000" dirty="0" smtClean="0">
                <a:ea typeface="굴림" charset="0"/>
                <a:cs typeface="Arial" charset="0"/>
              </a:rPr>
              <a:t>LED display</a:t>
            </a:r>
            <a:endParaRPr lang="en-US" sz="2000" dirty="0">
              <a:ea typeface="굴림" charset="0"/>
              <a:cs typeface="Arial" charset="0"/>
            </a:endParaRPr>
          </a:p>
        </p:txBody>
      </p:sp>
      <p:sp>
        <p:nvSpPr>
          <p:cNvPr id="25614" name="Text Box 2"/>
          <p:cNvSpPr txBox="1">
            <a:spLocks noChangeArrowheads="1"/>
          </p:cNvSpPr>
          <p:nvPr/>
        </p:nvSpPr>
        <p:spPr bwMode="auto">
          <a:xfrm>
            <a:off x="1397000" y="163513"/>
            <a:ext cx="6397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2400" b="1" dirty="0">
                <a:latin typeface="Tahoma" charset="0"/>
                <a:ea typeface="굴림" charset="0"/>
                <a:cs typeface="Arial" charset="0"/>
              </a:rPr>
              <a:t>Applications of pen-on-paper electronics</a:t>
            </a:r>
          </a:p>
        </p:txBody>
      </p:sp>
      <p:grpSp>
        <p:nvGrpSpPr>
          <p:cNvPr id="25615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25616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101600">
              <a:solidFill>
                <a:srgbClr val="05275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  <a:cs typeface="Arial" charset="0"/>
              </a:endParaRPr>
            </a:p>
          </p:txBody>
        </p:sp>
        <p:sp>
          <p:nvSpPr>
            <p:cNvPr id="25617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38100">
              <a:solidFill>
                <a:srgbClr val="DD801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  <a:cs typeface="Arial" charset="0"/>
              </a:endParaRPr>
            </a:p>
          </p:txBody>
        </p:sp>
      </p:grp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3488467" y="755590"/>
            <a:ext cx="248372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 sz="2000" dirty="0" smtClean="0">
                <a:ea typeface="굴림" charset="0"/>
                <a:cs typeface="Arial" charset="0"/>
              </a:rPr>
              <a:t>Conductive touch-pad</a:t>
            </a:r>
            <a:endParaRPr lang="en-US" sz="2000" dirty="0">
              <a:ea typeface="굴림" charset="0"/>
              <a:cs typeface="Arial" charset="0"/>
            </a:endParaRPr>
          </a:p>
        </p:txBody>
      </p:sp>
      <p:sp>
        <p:nvSpPr>
          <p:cNvPr id="23" name="Text Box 2"/>
          <p:cNvSpPr txBox="1">
            <a:spLocks noChangeArrowheads="1"/>
          </p:cNvSpPr>
          <p:nvPr/>
        </p:nvSpPr>
        <p:spPr bwMode="auto">
          <a:xfrm>
            <a:off x="6932053" y="742612"/>
            <a:ext cx="13939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 sz="2000" dirty="0" smtClean="0">
                <a:ea typeface="굴림" charset="0"/>
                <a:cs typeface="Arial" charset="0"/>
              </a:rPr>
              <a:t>3D antenna</a:t>
            </a:r>
            <a:endParaRPr lang="en-US" sz="2000" dirty="0">
              <a:ea typeface="굴림" charset="0"/>
              <a:cs typeface="Arial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216333" y="1435608"/>
            <a:ext cx="2955175" cy="4658464"/>
            <a:chOff x="3216333" y="1435608"/>
            <a:chExt cx="2955175" cy="4658464"/>
          </a:xfrm>
        </p:grpSpPr>
        <p:pic>
          <p:nvPicPr>
            <p:cNvPr id="2" name="Picture 1" descr="IMG_6249.JP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 t="12517" b="-12416"/>
            <a:stretch/>
          </p:blipFill>
          <p:spPr>
            <a:xfrm>
              <a:off x="3216333" y="1435608"/>
              <a:ext cx="2955174" cy="2212848"/>
            </a:xfrm>
            <a:prstGeom prst="rect">
              <a:avLst/>
            </a:prstGeom>
          </p:spPr>
        </p:pic>
        <p:grpSp>
          <p:nvGrpSpPr>
            <p:cNvPr id="3" name="Group 2"/>
            <p:cNvGrpSpPr/>
            <p:nvPr/>
          </p:nvGrpSpPr>
          <p:grpSpPr>
            <a:xfrm>
              <a:off x="3216333" y="4798343"/>
              <a:ext cx="2955173" cy="1295729"/>
              <a:chOff x="3111029" y="4855419"/>
              <a:chExt cx="3505570" cy="1537057"/>
            </a:xfrm>
          </p:grpSpPr>
          <p:pic>
            <p:nvPicPr>
              <p:cNvPr id="25604" name="Picture 4" descr="flat3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  </a:ext>
                </a:extLst>
              </a:blip>
              <a:srcRect l="8614" r="3258"/>
              <a:stretch>
                <a:fillRect/>
              </a:stretch>
            </p:blipFill>
            <p:spPr bwMode="auto">
              <a:xfrm>
                <a:off x="3111029" y="4855419"/>
                <a:ext cx="1781896" cy="15154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1" descr="Picture22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23201" y="4855419"/>
                <a:ext cx="1693398" cy="153705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5" name="Picture 4" descr="SaHanDo_0019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6334" y="3410166"/>
              <a:ext cx="2955174" cy="13596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Line 5"/>
            <p:cNvSpPr>
              <a:spLocks noChangeAspect="1" noChangeShapeType="1"/>
            </p:cNvSpPr>
            <p:nvPr/>
          </p:nvSpPr>
          <p:spPr bwMode="auto">
            <a:xfrm>
              <a:off x="3414642" y="4606493"/>
              <a:ext cx="117300" cy="88137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  <a:ext uri="{AF507438-7753-43e0-B8FC-AC1667EBCBE1}">
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Line 7"/>
            <p:cNvSpPr>
              <a:spLocks noChangeAspect="1" noChangeShapeType="1"/>
            </p:cNvSpPr>
            <p:nvPr/>
          </p:nvSpPr>
          <p:spPr bwMode="auto">
            <a:xfrm flipH="1">
              <a:off x="4795667" y="4606493"/>
              <a:ext cx="117300" cy="88137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  <a:ext uri="{AF507438-7753-43e0-B8FC-AC1667EBCBE1}">
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2330599" y="6171782"/>
            <a:ext cx="157364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dirty="0" smtClean="0">
                <a:ea typeface="굴림" charset="0"/>
                <a:cs typeface="Arial" charset="0"/>
              </a:rPr>
              <a:t>Electronic art</a:t>
            </a:r>
            <a:endParaRPr lang="en-US" sz="2000" dirty="0">
              <a:ea typeface="굴림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0759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158428" y="2919704"/>
            <a:ext cx="703036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b="1" dirty="0" smtClean="0">
                <a:latin typeface="Tahoma" charset="0"/>
                <a:ea typeface="굴림" charset="0"/>
              </a:rPr>
              <a:t>Pen-on-paper for education:</a:t>
            </a:r>
          </a:p>
          <a:p>
            <a:pPr algn="ctr" eaLnBrk="1" hangingPunct="1"/>
            <a:r>
              <a:rPr lang="en-US" sz="2000" b="1" dirty="0" smtClean="0">
                <a:latin typeface="Tahoma" charset="0"/>
                <a:ea typeface="굴림" charset="0"/>
              </a:rPr>
              <a:t>Girls Learning about Materials “GLAM” summer camp</a:t>
            </a:r>
            <a:endParaRPr lang="en-US" sz="2000" b="1" dirty="0">
              <a:latin typeface="Tahoma" charset="0"/>
              <a:ea typeface="굴림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357886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942399" y="163513"/>
            <a:ext cx="528146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2400" b="1" dirty="0" smtClean="0">
                <a:latin typeface="Tahoma" charset="0"/>
                <a:ea typeface="굴림" charset="0"/>
                <a:cs typeface="Arial" charset="0"/>
              </a:rPr>
              <a:t>Resistors in series and in parallel</a:t>
            </a:r>
            <a:endParaRPr lang="en-US" sz="2400" b="1" dirty="0">
              <a:latin typeface="Tahoma" charset="0"/>
              <a:ea typeface="굴림" charset="0"/>
              <a:cs typeface="Arial" charset="0"/>
            </a:endParaRPr>
          </a:p>
        </p:txBody>
      </p:sp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1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101600">
              <a:solidFill>
                <a:srgbClr val="05275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  <p:sp>
          <p:nvSpPr>
            <p:cNvPr id="12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38100">
              <a:solidFill>
                <a:srgbClr val="DD801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73701" y="1552525"/>
            <a:ext cx="4882550" cy="4314637"/>
            <a:chOff x="247824" y="941910"/>
            <a:chExt cx="4163003" cy="3678784"/>
          </a:xfrm>
        </p:grpSpPr>
        <p:pic>
          <p:nvPicPr>
            <p:cNvPr id="17" name="Picture 16" descr="IMG_2098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tretch>
              <a:fillRect/>
            </a:stretch>
          </p:blipFill>
          <p:spPr>
            <a:xfrm>
              <a:off x="247824" y="941910"/>
              <a:ext cx="4163002" cy="1613484"/>
            </a:xfrm>
            <a:prstGeom prst="rect">
              <a:avLst/>
            </a:prstGeom>
          </p:spPr>
        </p:pic>
        <p:pic>
          <p:nvPicPr>
            <p:cNvPr id="14" name="Picture 13" descr="IMG_2099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tretch>
              <a:fillRect/>
            </a:stretch>
          </p:blipFill>
          <p:spPr>
            <a:xfrm>
              <a:off x="247825" y="2658445"/>
              <a:ext cx="4163002" cy="1962249"/>
            </a:xfrm>
            <a:prstGeom prst="rect">
              <a:avLst/>
            </a:prstGeom>
          </p:spPr>
        </p:pic>
      </p:grpSp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717270" y="2723065"/>
            <a:ext cx="2442618" cy="272483"/>
          </a:xfrm>
          <a:prstGeom prst="rect">
            <a:avLst/>
          </a:prstGeom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4406" y="2194451"/>
            <a:ext cx="2711453" cy="277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7" name="Picture 6" descr="latex-image-1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6099396" y="1816733"/>
            <a:ext cx="408725" cy="262752"/>
          </a:xfrm>
          <a:prstGeom prst="rect">
            <a:avLst/>
          </a:prstGeom>
        </p:spPr>
      </p:pic>
      <p:pic>
        <p:nvPicPr>
          <p:cNvPr id="13" name="Picture 12" descr="latex-image-1.pd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7264594" y="1849534"/>
            <a:ext cx="418457" cy="262752"/>
          </a:xfrm>
          <a:prstGeom prst="rect">
            <a:avLst/>
          </a:prstGeom>
        </p:spPr>
      </p:pic>
      <p:pic>
        <p:nvPicPr>
          <p:cNvPr id="15" name="Picture 14" descr="latex-image-1.pd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386318" y="5419176"/>
            <a:ext cx="3464431" cy="360067"/>
          </a:xfrm>
          <a:prstGeom prst="rect">
            <a:avLst/>
          </a:prstGeom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57412" y="3991600"/>
            <a:ext cx="2402476" cy="933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8" name="Picture 17" descr="latex-image-1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6709808" y="3652331"/>
            <a:ext cx="408725" cy="262752"/>
          </a:xfrm>
          <a:prstGeom prst="rect">
            <a:avLst/>
          </a:prstGeom>
        </p:spPr>
      </p:pic>
      <p:pic>
        <p:nvPicPr>
          <p:cNvPr id="19" name="Picture 18" descr="latex-image-1.pd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6694007" y="4975316"/>
            <a:ext cx="418457" cy="26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7501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420129" y="1369499"/>
            <a:ext cx="6261303" cy="4951635"/>
            <a:chOff x="1834231" y="1283883"/>
            <a:chExt cx="5640088" cy="4471723"/>
          </a:xfrm>
        </p:grpSpPr>
        <p:grpSp>
          <p:nvGrpSpPr>
            <p:cNvPr id="10" name="Group 9"/>
            <p:cNvGrpSpPr/>
            <p:nvPr/>
          </p:nvGrpSpPr>
          <p:grpSpPr>
            <a:xfrm>
              <a:off x="1834231" y="1283883"/>
              <a:ext cx="5640087" cy="2136365"/>
              <a:chOff x="1834232" y="1348027"/>
              <a:chExt cx="5470744" cy="2072221"/>
            </a:xfrm>
          </p:grpSpPr>
          <p:pic>
            <p:nvPicPr>
              <p:cNvPr id="9" name="Picture 8" descr="20120719_093647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1834232" y="1348027"/>
                <a:ext cx="2762960" cy="2072220"/>
              </a:xfrm>
              <a:prstGeom prst="rect">
                <a:avLst/>
              </a:prstGeom>
            </p:spPr>
          </p:pic>
          <p:pic>
            <p:nvPicPr>
              <p:cNvPr id="3" name="Picture 2" descr="IMG_3282.jp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4725629" y="1348028"/>
                <a:ext cx="2579347" cy="2072220"/>
              </a:xfrm>
              <a:prstGeom prst="rect">
                <a:avLst/>
              </a:prstGeom>
            </p:spPr>
          </p:pic>
        </p:grpSp>
        <p:pic>
          <p:nvPicPr>
            <p:cNvPr id="2" name="Picture 1" descr="20120719_094441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tretch>
              <a:fillRect/>
            </a:stretch>
          </p:blipFill>
          <p:spPr>
            <a:xfrm>
              <a:off x="4711359" y="3534398"/>
              <a:ext cx="2762960" cy="2220748"/>
            </a:xfrm>
            <a:prstGeom prst="rect">
              <a:avLst/>
            </a:prstGeom>
          </p:spPr>
        </p:pic>
        <p:pic>
          <p:nvPicPr>
            <p:cNvPr id="5" name="Picture 4" descr="20120719_094022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tretch>
              <a:fillRect/>
            </a:stretch>
          </p:blipFill>
          <p:spPr>
            <a:xfrm>
              <a:off x="1834232" y="3534398"/>
              <a:ext cx="2762960" cy="2221208"/>
            </a:xfrm>
            <a:prstGeom prst="rect">
              <a:avLst/>
            </a:prstGeom>
          </p:spPr>
        </p:pic>
      </p:grp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101600">
              <a:solidFill>
                <a:srgbClr val="05275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  <p:sp>
          <p:nvSpPr>
            <p:cNvPr id="8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38100">
              <a:solidFill>
                <a:srgbClr val="DD801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</p:grp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3593118" y="163513"/>
            <a:ext cx="198002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2400" b="1" dirty="0" smtClean="0">
                <a:latin typeface="Tahoma" charset="0"/>
                <a:ea typeface="굴림" charset="0"/>
                <a:cs typeface="Arial" charset="0"/>
              </a:rPr>
              <a:t>LED project</a:t>
            </a:r>
            <a:endParaRPr lang="en-US" sz="2400" b="1" dirty="0">
              <a:latin typeface="Tahoma" charset="0"/>
              <a:ea typeface="굴림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7589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496541" y="3006286"/>
            <a:ext cx="419858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2400" b="1" dirty="0" smtClean="0">
                <a:latin typeface="Tahoma" charset="0"/>
                <a:ea typeface="굴림" charset="0"/>
                <a:cs typeface="Arial" charset="0"/>
              </a:rPr>
              <a:t>Fab Lab workshop</a:t>
            </a:r>
          </a:p>
          <a:p>
            <a:pPr algn="ctr"/>
            <a:r>
              <a:rPr lang="en-US" sz="2000" b="1" dirty="0" smtClean="0">
                <a:latin typeface="Tahoma" charset="0"/>
                <a:ea typeface="굴림" charset="0"/>
                <a:cs typeface="Arial" charset="0"/>
              </a:rPr>
              <a:t>Champaign-Urbana community</a:t>
            </a:r>
            <a:endParaRPr lang="en-US" sz="2000" b="1" dirty="0">
              <a:latin typeface="Tahoma" charset="0"/>
              <a:ea typeface="굴림" charset="0"/>
              <a:cs typeface="Arial" charset="0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101600">
              <a:solidFill>
                <a:srgbClr val="05275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38100">
              <a:solidFill>
                <a:srgbClr val="DD801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68173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2-08-22 at 4.00.1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45424" y="1111139"/>
            <a:ext cx="2747025" cy="26558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5424" y="731925"/>
            <a:ext cx="2747025" cy="379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Teardrop project, MIT:</a:t>
            </a:r>
            <a:endParaRPr lang="en-US" dirty="0"/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791618" y="163513"/>
            <a:ext cx="35830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2400" b="1" dirty="0" smtClean="0">
                <a:latin typeface="Tahoma" charset="0"/>
                <a:ea typeface="굴림" charset="0"/>
                <a:cs typeface="Arial" charset="0"/>
              </a:rPr>
              <a:t>Magnetic components</a:t>
            </a:r>
            <a:endParaRPr lang="en-US" sz="2400" b="1" dirty="0">
              <a:latin typeface="Tahoma" charset="0"/>
              <a:ea typeface="굴림" charset="0"/>
              <a:cs typeface="Arial" charset="0"/>
            </a:endParaRPr>
          </a:p>
        </p:txBody>
      </p:sp>
      <p:pic>
        <p:nvPicPr>
          <p:cNvPr id="7" name="Picture 6" descr="led_throwi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45424" y="4237904"/>
            <a:ext cx="2747025" cy="209997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45424" y="3858690"/>
            <a:ext cx="2747025" cy="379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Throwies</a:t>
            </a:r>
            <a:r>
              <a:rPr lang="en-US" dirty="0" smtClean="0"/>
              <a:t>:</a:t>
            </a:r>
            <a:endParaRPr lang="en-US" dirty="0"/>
          </a:p>
        </p:txBody>
      </p:sp>
      <p:pic>
        <p:nvPicPr>
          <p:cNvPr id="10" name="Picture 9" descr="IMG_2067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3949440" y="2453387"/>
            <a:ext cx="4758710" cy="356903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949440" y="1138135"/>
            <a:ext cx="47587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Our version:</a:t>
            </a:r>
          </a:p>
          <a:p>
            <a:endParaRPr lang="en-US" dirty="0"/>
          </a:p>
          <a:p>
            <a:r>
              <a:rPr lang="en-US" dirty="0" smtClean="0"/>
              <a:t>Laser cut acrylic pads, press fit magnets and through-hole components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0165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428123" y="3630031"/>
            <a:ext cx="8205697" cy="2278834"/>
            <a:chOff x="428123" y="3630031"/>
            <a:chExt cx="8291731" cy="2278834"/>
          </a:xfrm>
        </p:grpSpPr>
        <p:pic>
          <p:nvPicPr>
            <p:cNvPr id="10" name="Picture 9" descr="IMG_6328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tretch>
              <a:fillRect/>
            </a:stretch>
          </p:blipFill>
          <p:spPr>
            <a:xfrm>
              <a:off x="3225669" y="3630031"/>
              <a:ext cx="2694494" cy="2278834"/>
            </a:xfrm>
            <a:prstGeom prst="rect">
              <a:avLst/>
            </a:prstGeom>
          </p:spPr>
        </p:pic>
        <p:pic>
          <p:nvPicPr>
            <p:cNvPr id="2" name="Picture 1" descr="IMG_2316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tretch>
              <a:fillRect/>
            </a:stretch>
          </p:blipFill>
          <p:spPr>
            <a:xfrm>
              <a:off x="6024850" y="3630031"/>
              <a:ext cx="2695004" cy="2278834"/>
            </a:xfrm>
            <a:prstGeom prst="rect">
              <a:avLst/>
            </a:prstGeom>
          </p:spPr>
        </p:pic>
        <p:pic>
          <p:nvPicPr>
            <p:cNvPr id="11" name="Picture 10" descr="IMG_6313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tretch>
              <a:fillRect/>
            </a:stretch>
          </p:blipFill>
          <p:spPr>
            <a:xfrm>
              <a:off x="428123" y="3630031"/>
              <a:ext cx="2695503" cy="2278834"/>
            </a:xfrm>
            <a:prstGeom prst="rect">
              <a:avLst/>
            </a:prstGeom>
          </p:spPr>
        </p:pic>
      </p:grpSp>
      <p:pic>
        <p:nvPicPr>
          <p:cNvPr id="3" name="Picture 2" descr="IMG_6248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428123" y="1324448"/>
            <a:ext cx="2937155" cy="2202208"/>
          </a:xfrm>
          <a:prstGeom prst="rect">
            <a:avLst/>
          </a:prstGeom>
        </p:spPr>
      </p:pic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101600">
              <a:solidFill>
                <a:srgbClr val="05275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  <p:sp>
          <p:nvSpPr>
            <p:cNvPr id="8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38100">
              <a:solidFill>
                <a:srgbClr val="DD801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</p:grpSp>
      <p:pic>
        <p:nvPicPr>
          <p:cNvPr id="16" name="Picture 15" descr="IMG_6255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3448973" y="1324447"/>
            <a:ext cx="5184847" cy="2202208"/>
          </a:xfrm>
          <a:prstGeom prst="rect">
            <a:avLst/>
          </a:prstGeom>
        </p:spPr>
      </p:pic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3210931" y="163513"/>
            <a:ext cx="274441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2400" b="1" dirty="0" smtClean="0">
                <a:latin typeface="Tahoma" charset="0"/>
                <a:ea typeface="굴림" charset="0"/>
                <a:cs typeface="Arial" charset="0"/>
              </a:rPr>
              <a:t>Practical circuits</a:t>
            </a:r>
            <a:endParaRPr lang="en-US" sz="2400" b="1" dirty="0">
              <a:latin typeface="Tahoma" charset="0"/>
              <a:ea typeface="굴림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85042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101600">
              <a:solidFill>
                <a:srgbClr val="05275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  <p:sp>
          <p:nvSpPr>
            <p:cNvPr id="8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38100">
              <a:solidFill>
                <a:srgbClr val="DD801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</p:grp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502511" y="163513"/>
            <a:ext cx="416126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2400" b="1" dirty="0" smtClean="0">
                <a:latin typeface="Tahoma" charset="0"/>
                <a:ea typeface="굴림" charset="0"/>
                <a:cs typeface="Arial" charset="0"/>
              </a:rPr>
              <a:t>Magnetic components 2.0</a:t>
            </a:r>
            <a:endParaRPr lang="en-US" sz="2400" b="1" dirty="0">
              <a:latin typeface="Tahoma" charset="0"/>
              <a:ea typeface="굴림" charset="0"/>
              <a:cs typeface="Arial" charset="0"/>
            </a:endParaRPr>
          </a:p>
        </p:txBody>
      </p:sp>
      <p:pic>
        <p:nvPicPr>
          <p:cNvPr id="2" name="Picture 1" descr="IMG_219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4623054" y="2488082"/>
            <a:ext cx="4195608" cy="3146706"/>
          </a:xfrm>
          <a:prstGeom prst="rect">
            <a:avLst/>
          </a:prstGeom>
        </p:spPr>
      </p:pic>
      <p:pic>
        <p:nvPicPr>
          <p:cNvPr id="4" name="Picture 3" descr="IMG_2194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333352" y="2488082"/>
            <a:ext cx="4195608" cy="31467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105426" y="2600487"/>
            <a:ext cx="2306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through-hole components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388345" y="4832099"/>
            <a:ext cx="19703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Laser-cut </a:t>
            </a:r>
            <a:r>
              <a:rPr lang="en-US" dirty="0" err="1"/>
              <a:t>masonite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68687" y="3048484"/>
            <a:ext cx="1813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Press-fit magnets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02511" y="1269103"/>
            <a:ext cx="633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Triangle-shaped LED component indicates diode direction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322" y="1140142"/>
            <a:ext cx="2514583" cy="72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1648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2"/>
          <p:cNvSpPr txBox="1">
            <a:spLocks noChangeArrowheads="1"/>
          </p:cNvSpPr>
          <p:nvPr/>
        </p:nvSpPr>
        <p:spPr bwMode="auto">
          <a:xfrm>
            <a:off x="2741613" y="163513"/>
            <a:ext cx="3863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b="1" dirty="0">
                <a:latin typeface="Tahoma" charset="0"/>
                <a:ea typeface="굴림" charset="0"/>
              </a:rPr>
              <a:t>Paper-based electronics</a:t>
            </a:r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5321300" y="730250"/>
            <a:ext cx="272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b="1">
                <a:cs typeface="+mn-cs"/>
              </a:rPr>
              <a:t>High porosity </a:t>
            </a:r>
          </a:p>
          <a:p>
            <a:pPr algn="ctr">
              <a:defRPr/>
            </a:pPr>
            <a:r>
              <a:rPr lang="en-US">
                <a:cs typeface="+mn-cs"/>
              </a:rPr>
              <a:t>Energy storage materials</a:t>
            </a:r>
          </a:p>
        </p:txBody>
      </p:sp>
      <p:pic>
        <p:nvPicPr>
          <p:cNvPr id="5123" name="Picture 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339850"/>
            <a:ext cx="3733800" cy="221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12" name="Text Box 20"/>
          <p:cNvSpPr txBox="1">
            <a:spLocks noChangeArrowheads="1"/>
          </p:cNvSpPr>
          <p:nvPr/>
        </p:nvSpPr>
        <p:spPr bwMode="auto">
          <a:xfrm>
            <a:off x="558800" y="730250"/>
            <a:ext cx="35242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b="1">
                <a:cs typeface="+mn-cs"/>
              </a:rPr>
              <a:t>High flexibility </a:t>
            </a:r>
          </a:p>
          <a:p>
            <a:pPr algn="ctr">
              <a:defRPr/>
            </a:pPr>
            <a:r>
              <a:rPr lang="en-US">
                <a:cs typeface="+mn-cs"/>
              </a:rPr>
              <a:t>Foldable thermochromic displays</a:t>
            </a:r>
          </a:p>
        </p:txBody>
      </p:sp>
      <p:sp>
        <p:nvSpPr>
          <p:cNvPr id="8216" name="Text Box 24"/>
          <p:cNvSpPr txBox="1">
            <a:spLocks noChangeArrowheads="1"/>
          </p:cNvSpPr>
          <p:nvPr/>
        </p:nvSpPr>
        <p:spPr bwMode="auto">
          <a:xfrm>
            <a:off x="1060450" y="3778250"/>
            <a:ext cx="24066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b="1">
                <a:cs typeface="+mn-cs"/>
              </a:rPr>
              <a:t>Biodegradable</a:t>
            </a:r>
          </a:p>
          <a:p>
            <a:pPr algn="ctr">
              <a:defRPr/>
            </a:pPr>
            <a:r>
              <a:rPr lang="en-US">
                <a:cs typeface="+mn-cs"/>
              </a:rPr>
              <a:t>Disposable RFID tags</a:t>
            </a:r>
          </a:p>
        </p:txBody>
      </p:sp>
      <p:sp>
        <p:nvSpPr>
          <p:cNvPr id="8217" name="Text Box 25"/>
          <p:cNvSpPr txBox="1">
            <a:spLocks noChangeArrowheads="1"/>
          </p:cNvSpPr>
          <p:nvPr/>
        </p:nvSpPr>
        <p:spPr bwMode="auto">
          <a:xfrm>
            <a:off x="5276850" y="3778250"/>
            <a:ext cx="28130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b="1">
                <a:cs typeface="+mn-cs"/>
              </a:rPr>
              <a:t>Inexpensive</a:t>
            </a:r>
          </a:p>
          <a:p>
            <a:pPr algn="ctr">
              <a:defRPr/>
            </a:pPr>
            <a:r>
              <a:rPr lang="en-US">
                <a:cs typeface="+mn-cs"/>
              </a:rPr>
              <a:t>Paper-based microfluidics</a:t>
            </a:r>
          </a:p>
        </p:txBody>
      </p:sp>
      <p:pic>
        <p:nvPicPr>
          <p:cNvPr id="8218" name="Picture 2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30338"/>
            <a:ext cx="3886200" cy="198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5128" name="Picture 3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391025"/>
            <a:ext cx="348615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3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4383088"/>
            <a:ext cx="3963988" cy="194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13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13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101600">
              <a:solidFill>
                <a:srgbClr val="05275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  <p:sp>
          <p:nvSpPr>
            <p:cNvPr id="5136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38100">
              <a:solidFill>
                <a:srgbClr val="DD801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</p:grpSp>
      <p:sp>
        <p:nvSpPr>
          <p:cNvPr id="8233" name="Rectangle 41"/>
          <p:cNvSpPr>
            <a:spLocks noChangeArrowheads="1"/>
          </p:cNvSpPr>
          <p:nvPr/>
        </p:nvSpPr>
        <p:spPr bwMode="auto">
          <a:xfrm>
            <a:off x="304800" y="3400425"/>
            <a:ext cx="366553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tabLst>
                <a:tab pos="180975" algn="l"/>
                <a:tab pos="457200" algn="l"/>
              </a:tabLst>
              <a:defRPr/>
            </a:pPr>
            <a:r>
              <a:rPr lang="en-US" altLang="ko-KR" sz="1200">
                <a:ea typeface="굴림" charset="0"/>
                <a:cs typeface="굴림" charset="0"/>
              </a:rPr>
              <a:t>A.C. Siegel, et. al, </a:t>
            </a:r>
            <a:r>
              <a:rPr lang="en-US" altLang="ko-KR" sz="1200" i="1">
                <a:ea typeface="굴림" charset="0"/>
                <a:cs typeface="굴림" charset="0"/>
              </a:rPr>
              <a:t>Adv. Funct. Mater. </a:t>
            </a:r>
            <a:r>
              <a:rPr lang="en-US" altLang="ko-KR" sz="1200" b="1">
                <a:ea typeface="굴림" charset="0"/>
                <a:cs typeface="굴림" charset="0"/>
              </a:rPr>
              <a:t>2010</a:t>
            </a:r>
            <a:r>
              <a:rPr lang="en-US" altLang="ko-KR" sz="1200">
                <a:ea typeface="굴림" charset="0"/>
                <a:cs typeface="굴림" charset="0"/>
              </a:rPr>
              <a:t>, 20, 28. </a:t>
            </a:r>
          </a:p>
        </p:txBody>
      </p:sp>
      <p:sp>
        <p:nvSpPr>
          <p:cNvPr id="8234" name="Rectangle 42"/>
          <p:cNvSpPr>
            <a:spLocks noChangeArrowheads="1"/>
          </p:cNvSpPr>
          <p:nvPr/>
        </p:nvSpPr>
        <p:spPr bwMode="auto">
          <a:xfrm>
            <a:off x="4876800" y="3382963"/>
            <a:ext cx="277336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ko-KR" sz="1200">
                <a:ea typeface="굴림" charset="0"/>
                <a:cs typeface="굴림" charset="0"/>
              </a:rPr>
              <a:t>L. Hu, et. al, </a:t>
            </a:r>
            <a:r>
              <a:rPr lang="en-US" altLang="ko-KR" sz="1200" i="1">
                <a:ea typeface="굴림" charset="0"/>
                <a:cs typeface="굴림" charset="0"/>
              </a:rPr>
              <a:t>PNAS</a:t>
            </a:r>
            <a:r>
              <a:rPr lang="en-US" altLang="ko-KR" sz="1200">
                <a:ea typeface="굴림" charset="0"/>
                <a:cs typeface="굴림" charset="0"/>
              </a:rPr>
              <a:t> </a:t>
            </a:r>
            <a:r>
              <a:rPr lang="en-US" altLang="ko-KR" sz="1200" b="1">
                <a:ea typeface="굴림" charset="0"/>
                <a:cs typeface="굴림" charset="0"/>
              </a:rPr>
              <a:t>2009</a:t>
            </a:r>
            <a:r>
              <a:rPr lang="en-US" altLang="ko-KR" sz="1200">
                <a:ea typeface="굴림" charset="0"/>
                <a:cs typeface="굴림" charset="0"/>
              </a:rPr>
              <a:t>, 106, 21490. </a:t>
            </a:r>
          </a:p>
        </p:txBody>
      </p:sp>
      <p:sp>
        <p:nvSpPr>
          <p:cNvPr id="8235" name="Rectangle 43"/>
          <p:cNvSpPr>
            <a:spLocks noChangeArrowheads="1"/>
          </p:cNvSpPr>
          <p:nvPr/>
        </p:nvSpPr>
        <p:spPr bwMode="auto">
          <a:xfrm>
            <a:off x="441325" y="6324600"/>
            <a:ext cx="34448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tabLst>
                <a:tab pos="180975" algn="l"/>
                <a:tab pos="457200" algn="l"/>
              </a:tabLst>
              <a:defRPr/>
            </a:pPr>
            <a:r>
              <a:rPr lang="en-US" altLang="ko-KR" sz="1200">
                <a:ea typeface="굴림" charset="0"/>
                <a:cs typeface="굴림" charset="0"/>
              </a:rPr>
              <a:t>V. Lakafosis, et. al, </a:t>
            </a:r>
            <a:r>
              <a:rPr lang="en-US" altLang="ko-KR" sz="1200" i="1">
                <a:ea typeface="굴림" charset="0"/>
                <a:cs typeface="굴림" charset="0"/>
              </a:rPr>
              <a:t>Proc. IEEE. </a:t>
            </a:r>
            <a:r>
              <a:rPr lang="en-US" altLang="ko-KR" sz="1200" b="1">
                <a:ea typeface="굴림" charset="0"/>
                <a:cs typeface="굴림" charset="0"/>
              </a:rPr>
              <a:t>2010</a:t>
            </a:r>
            <a:r>
              <a:rPr lang="en-US" altLang="ko-KR" sz="1200">
                <a:ea typeface="굴림" charset="0"/>
                <a:cs typeface="굴림" charset="0"/>
              </a:rPr>
              <a:t>, 98, 1601. </a:t>
            </a:r>
          </a:p>
        </p:txBody>
      </p:sp>
      <p:sp>
        <p:nvSpPr>
          <p:cNvPr id="8236" name="Rectangle 44"/>
          <p:cNvSpPr>
            <a:spLocks noChangeArrowheads="1"/>
          </p:cNvSpPr>
          <p:nvPr/>
        </p:nvSpPr>
        <p:spPr bwMode="auto">
          <a:xfrm>
            <a:off x="4924425" y="6324600"/>
            <a:ext cx="1933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altLang="ko-KR" sz="1200">
                <a:ea typeface="굴림" charset="0"/>
                <a:cs typeface="굴림" charset="0"/>
              </a:rPr>
              <a:t>A. C. </a:t>
            </a:r>
            <a:r>
              <a:rPr lang="en-US" altLang="ja-JP" sz="1200"/>
              <a:t>Siegel, et. al, </a:t>
            </a:r>
            <a:r>
              <a:rPr lang="de-DE" altLang="ja-JP" sz="1200" i="1"/>
              <a:t>Lab on a Chip.</a:t>
            </a:r>
            <a:r>
              <a:rPr lang="de-DE" altLang="ja-JP" sz="1200"/>
              <a:t> </a:t>
            </a:r>
            <a:r>
              <a:rPr lang="de-DE" altLang="ja-JP" sz="1200" b="1"/>
              <a:t>2009</a:t>
            </a:r>
            <a:r>
              <a:rPr lang="de-DE" altLang="ja-JP" sz="1200"/>
              <a:t>, 9, 2775.</a:t>
            </a:r>
            <a:r>
              <a:rPr lang="en-US" altLang="ja-JP" sz="12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3424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101600">
              <a:solidFill>
                <a:srgbClr val="05275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  <p:sp>
          <p:nvSpPr>
            <p:cNvPr id="8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38100">
              <a:solidFill>
                <a:srgbClr val="DD801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</p:grp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921251" y="163513"/>
            <a:ext cx="73237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2400" b="1" dirty="0" smtClean="0">
                <a:latin typeface="Tahoma" charset="0"/>
                <a:ea typeface="굴림" charset="0"/>
                <a:cs typeface="Arial" charset="0"/>
              </a:rPr>
              <a:t>Capacitive sensors and programmable devices</a:t>
            </a:r>
            <a:endParaRPr lang="en-US" sz="2400" b="1" dirty="0">
              <a:latin typeface="Tahoma" charset="0"/>
              <a:ea typeface="굴림" charset="0"/>
              <a:cs typeface="Arial" charset="0"/>
            </a:endParaRPr>
          </a:p>
        </p:txBody>
      </p:sp>
      <p:pic>
        <p:nvPicPr>
          <p:cNvPr id="9" name="MVI_6252.AVI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87541" y="1498236"/>
            <a:ext cx="5434667" cy="4076001"/>
          </a:xfrm>
          <a:prstGeom prst="rect">
            <a:avLst/>
          </a:prstGeom>
        </p:spPr>
      </p:pic>
      <p:pic>
        <p:nvPicPr>
          <p:cNvPr id="3" name="Picture 2" descr="IMG_6249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466208" y="1498236"/>
            <a:ext cx="2673755" cy="2004162"/>
          </a:xfrm>
          <a:prstGeom prst="rect">
            <a:avLst/>
          </a:prstGeom>
        </p:spPr>
      </p:pic>
      <p:pic>
        <p:nvPicPr>
          <p:cNvPr id="4" name="Picture 3" descr="IMG_2102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466208" y="3568921"/>
            <a:ext cx="2673755" cy="200531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287541" y="5607685"/>
            <a:ext cx="5434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Magnets used to hook up devices to an </a:t>
            </a:r>
            <a:r>
              <a:rPr lang="en-US" dirty="0" err="1" smtClean="0"/>
              <a:t>Arduino</a:t>
            </a:r>
            <a:r>
              <a:rPr lang="en-US" dirty="0" smtClean="0"/>
              <a:t> board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83585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5286375" y="5002223"/>
            <a:ext cx="3735950" cy="1709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1600" i="1" u="sng" dirty="0" smtClean="0">
                <a:solidFill>
                  <a:srgbClr val="000066"/>
                </a:solidFill>
                <a:ea typeface="굴림" charset="0"/>
                <a:cs typeface="굴림" charset="0"/>
              </a:rPr>
              <a:t>Acknowledgements</a:t>
            </a:r>
            <a:endParaRPr lang="en-US" altLang="ko-KR" sz="1600" i="1" u="sng" dirty="0">
              <a:solidFill>
                <a:srgbClr val="000066"/>
              </a:solidFill>
              <a:ea typeface="굴림" charset="0"/>
              <a:cs typeface="굴림" charset="0"/>
            </a:endParaRPr>
          </a:p>
          <a:p>
            <a:pPr>
              <a:lnSpc>
                <a:spcPct val="60000"/>
              </a:lnSpc>
              <a:spcBef>
                <a:spcPct val="50000"/>
              </a:spcBef>
              <a:defRPr/>
            </a:pPr>
            <a:r>
              <a:rPr lang="en-US" altLang="ko-KR" sz="1600" dirty="0">
                <a:solidFill>
                  <a:srgbClr val="000066"/>
                </a:solidFill>
                <a:ea typeface="굴림" charset="0"/>
                <a:cs typeface="굴림" charset="0"/>
              </a:rPr>
              <a:t>Advisor: </a:t>
            </a:r>
            <a:r>
              <a:rPr lang="en-US" altLang="ko-KR" sz="1600" dirty="0">
                <a:ea typeface="굴림" charset="0"/>
                <a:cs typeface="굴림" charset="0"/>
              </a:rPr>
              <a:t>Jennifer A. Lewis</a:t>
            </a:r>
          </a:p>
          <a:p>
            <a:pPr>
              <a:lnSpc>
                <a:spcPct val="60000"/>
              </a:lnSpc>
              <a:spcBef>
                <a:spcPct val="50000"/>
              </a:spcBef>
              <a:defRPr/>
            </a:pPr>
            <a:r>
              <a:rPr lang="en-US" altLang="ko-KR" sz="1600" dirty="0">
                <a:solidFill>
                  <a:srgbClr val="000066"/>
                </a:solidFill>
                <a:ea typeface="굴림" charset="0"/>
                <a:cs typeface="굴림" charset="0"/>
              </a:rPr>
              <a:t>Collaborators: </a:t>
            </a:r>
            <a:r>
              <a:rPr lang="en-US" altLang="ko-KR" sz="1600" dirty="0">
                <a:ea typeface="굴림" charset="0"/>
                <a:cs typeface="굴림" charset="0"/>
              </a:rPr>
              <a:t>Bok </a:t>
            </a:r>
            <a:r>
              <a:rPr lang="en-US" altLang="ko-KR" sz="1600" dirty="0" err="1">
                <a:ea typeface="굴림" charset="0"/>
                <a:cs typeface="굴림" charset="0"/>
              </a:rPr>
              <a:t>Yeop</a:t>
            </a:r>
            <a:r>
              <a:rPr lang="en-US" altLang="ko-KR" sz="1600" dirty="0">
                <a:ea typeface="굴림" charset="0"/>
                <a:cs typeface="굴림" charset="0"/>
              </a:rPr>
              <a:t> </a:t>
            </a:r>
            <a:r>
              <a:rPr lang="en-US" altLang="ko-KR" sz="1600" dirty="0" err="1">
                <a:ea typeface="굴림" charset="0"/>
                <a:cs typeface="굴림" charset="0"/>
              </a:rPr>
              <a:t>Ahn</a:t>
            </a:r>
            <a:r>
              <a:rPr lang="en-US" altLang="ko-KR" sz="1600" dirty="0">
                <a:ea typeface="굴림" charset="0"/>
                <a:cs typeface="굴림" charset="0"/>
              </a:rPr>
              <a:t>, Brett Walker</a:t>
            </a:r>
          </a:p>
          <a:p>
            <a:pPr>
              <a:lnSpc>
                <a:spcPct val="60000"/>
              </a:lnSpc>
              <a:spcBef>
                <a:spcPct val="50000"/>
              </a:spcBef>
              <a:defRPr/>
            </a:pPr>
            <a:r>
              <a:rPr lang="en-US" altLang="ko-KR" sz="1600" dirty="0">
                <a:solidFill>
                  <a:srgbClr val="000066"/>
                </a:solidFill>
                <a:ea typeface="굴림" charset="0"/>
                <a:cs typeface="굴림" charset="0"/>
              </a:rPr>
              <a:t>Lewis Group Members</a:t>
            </a:r>
          </a:p>
          <a:p>
            <a:pPr>
              <a:lnSpc>
                <a:spcPct val="60000"/>
              </a:lnSpc>
              <a:spcBef>
                <a:spcPct val="50000"/>
              </a:spcBef>
              <a:defRPr/>
            </a:pPr>
            <a:endParaRPr lang="en-US" altLang="ko-KR" sz="1600" dirty="0">
              <a:solidFill>
                <a:srgbClr val="000066"/>
              </a:solidFill>
              <a:ea typeface="굴림" charset="0"/>
              <a:cs typeface="굴림" charset="0"/>
            </a:endParaRPr>
          </a:p>
          <a:p>
            <a:pPr>
              <a:lnSpc>
                <a:spcPct val="60000"/>
              </a:lnSpc>
              <a:spcBef>
                <a:spcPct val="50000"/>
              </a:spcBef>
              <a:defRPr/>
            </a:pPr>
            <a:r>
              <a:rPr lang="en-US" altLang="ko-KR" sz="1600" dirty="0">
                <a:solidFill>
                  <a:srgbClr val="000066"/>
                </a:solidFill>
                <a:ea typeface="굴림" charset="0"/>
                <a:cs typeface="굴림" charset="0"/>
              </a:rPr>
              <a:t>Funded by: </a:t>
            </a:r>
            <a:r>
              <a:rPr lang="en-US" altLang="ko-KR" sz="1600" dirty="0">
                <a:ea typeface="굴림" charset="0"/>
                <a:cs typeface="굴림" charset="0"/>
              </a:rPr>
              <a:t>DOE MRL</a:t>
            </a:r>
            <a:endParaRPr lang="en-US" sz="1600" dirty="0">
              <a:ea typeface="굴림" charset="0"/>
              <a:cs typeface="굴림" charset="0"/>
            </a:endParaRPr>
          </a:p>
        </p:txBody>
      </p:sp>
      <p:grpSp>
        <p:nvGrpSpPr>
          <p:cNvPr id="28677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28678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101600">
              <a:solidFill>
                <a:srgbClr val="05275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  <p:sp>
          <p:nvSpPr>
            <p:cNvPr id="28679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38100">
              <a:solidFill>
                <a:srgbClr val="DD801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14062" y="599296"/>
            <a:ext cx="5072313" cy="4801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dirty="0" smtClean="0"/>
              <a:t>We believe that the P-o-P electronics is a versatile approach to prototyping devices and is a valuable teaching tool.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r>
              <a:rPr lang="en-US" b="1" dirty="0" smtClean="0"/>
              <a:t>Goals:</a:t>
            </a:r>
            <a:endParaRPr lang="en-US" b="1" dirty="0"/>
          </a:p>
          <a:p>
            <a:r>
              <a:rPr lang="en-US" dirty="0" smtClean="0"/>
              <a:t>Continue to improve the interface between P-o-P electronics and existing DIY tools like the </a:t>
            </a:r>
            <a:r>
              <a:rPr lang="en-US" dirty="0" err="1" smtClean="0"/>
              <a:t>Arduino</a:t>
            </a:r>
            <a:r>
              <a:rPr lang="en-US" dirty="0" smtClean="0"/>
              <a:t> system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Develop an expanded palette of materials that can be used for P-o-P electronics (ionic conductors, insulators, magnetic inks)</a:t>
            </a:r>
          </a:p>
          <a:p>
            <a:endParaRPr lang="en-US" dirty="0"/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3571019" y="206320"/>
            <a:ext cx="202591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2400" b="1" dirty="0" smtClean="0">
                <a:latin typeface="Tahoma" charset="0"/>
                <a:ea typeface="굴림" charset="0"/>
                <a:cs typeface="Arial" charset="0"/>
              </a:rPr>
              <a:t>Conclusions</a:t>
            </a:r>
            <a:endParaRPr lang="en-US" sz="2400" b="1" dirty="0">
              <a:latin typeface="Tahoma" charset="0"/>
              <a:ea typeface="굴림" charset="0"/>
              <a:cs typeface="Arial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386272" y="884927"/>
            <a:ext cx="2420624" cy="3987824"/>
            <a:chOff x="3216333" y="1435608"/>
            <a:chExt cx="2955175" cy="4658464"/>
          </a:xfrm>
        </p:grpSpPr>
        <p:pic>
          <p:nvPicPr>
            <p:cNvPr id="11" name="Picture 10" descr="IMG_6249.JP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 t="12517" b="-12416"/>
            <a:stretch/>
          </p:blipFill>
          <p:spPr>
            <a:xfrm>
              <a:off x="3216333" y="1435608"/>
              <a:ext cx="2955174" cy="2212848"/>
            </a:xfrm>
            <a:prstGeom prst="rect">
              <a:avLst/>
            </a:prstGeom>
          </p:spPr>
        </p:pic>
        <p:grpSp>
          <p:nvGrpSpPr>
            <p:cNvPr id="12" name="Group 11"/>
            <p:cNvGrpSpPr/>
            <p:nvPr/>
          </p:nvGrpSpPr>
          <p:grpSpPr>
            <a:xfrm>
              <a:off x="3216333" y="4798343"/>
              <a:ext cx="2955173" cy="1295729"/>
              <a:chOff x="3111029" y="4855419"/>
              <a:chExt cx="3505570" cy="1537057"/>
            </a:xfrm>
          </p:grpSpPr>
          <p:pic>
            <p:nvPicPr>
              <p:cNvPr id="16" name="Picture 4" descr="flat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  </a:ext>
                </a:extLst>
              </a:blip>
              <a:srcRect l="8614" r="3258"/>
              <a:stretch>
                <a:fillRect/>
              </a:stretch>
            </p:blipFill>
            <p:spPr bwMode="auto">
              <a:xfrm>
                <a:off x="3111029" y="4855419"/>
                <a:ext cx="1781896" cy="15154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16" descr="Picture22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23201" y="4855419"/>
                <a:ext cx="1693398" cy="153705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3" name="Picture 4" descr="SaHanDo_0019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6334" y="3410166"/>
              <a:ext cx="2955174" cy="13596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Line 5"/>
            <p:cNvSpPr>
              <a:spLocks noChangeAspect="1" noChangeShapeType="1"/>
            </p:cNvSpPr>
            <p:nvPr/>
          </p:nvSpPr>
          <p:spPr bwMode="auto">
            <a:xfrm>
              <a:off x="3414642" y="4606493"/>
              <a:ext cx="117300" cy="88137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  <a:ext uri="{AF507438-7753-43e0-B8FC-AC1667EBCBE1}">
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7"/>
            <p:cNvSpPr>
              <a:spLocks noChangeAspect="1" noChangeShapeType="1"/>
            </p:cNvSpPr>
            <p:nvPr/>
          </p:nvSpPr>
          <p:spPr bwMode="auto">
            <a:xfrm flipH="1">
              <a:off x="4795667" y="4606493"/>
              <a:ext cx="117300" cy="88137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  <a:ext uri="{AF507438-7753-43e0-B8FC-AC1667EBCBE1}">
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00755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2"/>
          <p:cNvSpPr txBox="1">
            <a:spLocks noChangeArrowheads="1"/>
          </p:cNvSpPr>
          <p:nvPr/>
        </p:nvSpPr>
        <p:spPr bwMode="auto">
          <a:xfrm>
            <a:off x="2635250" y="163513"/>
            <a:ext cx="4092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b="1">
                <a:latin typeface="Tahoma" charset="0"/>
                <a:ea typeface="굴림" charset="0"/>
              </a:rPr>
              <a:t>Ink-based manufacturing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381000" y="762000"/>
            <a:ext cx="8382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b="1">
                <a:cs typeface="+mn-cs"/>
              </a:rPr>
              <a:t>Large-scale additive fabrication:</a:t>
            </a:r>
            <a:endParaRPr lang="en-US" sz="1400" b="1">
              <a:cs typeface="+mn-cs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304800" y="3886200"/>
            <a:ext cx="4552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b="1">
                <a:cs typeface="+mn-cs"/>
              </a:rPr>
              <a:t>Small-scale fabrication and prototyping:</a:t>
            </a: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76925" y="1143000"/>
            <a:ext cx="2428875" cy="211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71825" y="1219200"/>
            <a:ext cx="2400300" cy="203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6384925" y="3352800"/>
            <a:ext cx="15494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>
                <a:cs typeface="+mn-cs"/>
              </a:rPr>
              <a:t>Screen printing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3209925" y="3352800"/>
            <a:ext cx="22177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>
                <a:cs typeface="+mn-cs"/>
              </a:rPr>
              <a:t>Gravure and roll-to-roll</a:t>
            </a:r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1165225" y="3352800"/>
            <a:ext cx="13922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>
                <a:cs typeface="+mn-cs"/>
              </a:rPr>
              <a:t>Inkjet printing</a:t>
            </a:r>
          </a:p>
        </p:txBody>
      </p:sp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" y="1219200"/>
            <a:ext cx="2133600" cy="2071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343400"/>
            <a:ext cx="2743200" cy="217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156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4302125"/>
            <a:ext cx="2514600" cy="225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6172200" y="5029200"/>
            <a:ext cx="2667000" cy="868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600">
                <a:cs typeface="+mn-cs"/>
              </a:rPr>
              <a:t>Direct Ink Writing (DIW)</a:t>
            </a:r>
          </a:p>
          <a:p>
            <a:pPr>
              <a:spcBef>
                <a:spcPct val="50000"/>
              </a:spcBef>
              <a:defRPr/>
            </a:pPr>
            <a:r>
              <a:rPr lang="en-US" sz="1400">
                <a:cs typeface="+mn-cs"/>
              </a:rPr>
              <a:t>B.Y. Ahn, E.B. Duoss, </a:t>
            </a:r>
            <a:r>
              <a:rPr lang="en-US" sz="1400" i="1">
                <a:cs typeface="+mn-cs"/>
              </a:rPr>
              <a:t>Science</a:t>
            </a:r>
            <a:r>
              <a:rPr lang="en-US" sz="1400">
                <a:cs typeface="+mn-cs"/>
              </a:rPr>
              <a:t>. </a:t>
            </a:r>
            <a:r>
              <a:rPr lang="en-US" sz="1400" b="1">
                <a:cs typeface="+mn-cs"/>
              </a:rPr>
              <a:t>323</a:t>
            </a:r>
            <a:r>
              <a:rPr lang="en-US" sz="1400">
                <a:cs typeface="+mn-cs"/>
              </a:rPr>
              <a:t> (2009). </a:t>
            </a:r>
          </a:p>
        </p:txBody>
      </p:sp>
      <p:grpSp>
        <p:nvGrpSpPr>
          <p:cNvPr id="7181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7182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101600">
              <a:solidFill>
                <a:srgbClr val="05275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  <p:sp>
          <p:nvSpPr>
            <p:cNvPr id="7183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38100">
              <a:solidFill>
                <a:srgbClr val="DD801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7518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2"/>
          <p:cNvSpPr txBox="1">
            <a:spLocks noChangeArrowheads="1"/>
          </p:cNvSpPr>
          <p:nvPr/>
        </p:nvSpPr>
        <p:spPr bwMode="auto">
          <a:xfrm>
            <a:off x="1463675" y="163513"/>
            <a:ext cx="6435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b="1" dirty="0">
                <a:latin typeface="Tahoma" charset="0"/>
                <a:ea typeface="굴림" charset="0"/>
              </a:rPr>
              <a:t>Rollerball pen writing of microelectrodes</a:t>
            </a:r>
          </a:p>
        </p:txBody>
      </p:sp>
      <p:grpSp>
        <p:nvGrpSpPr>
          <p:cNvPr id="9223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9224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101600">
              <a:solidFill>
                <a:srgbClr val="05275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  <p:sp>
          <p:nvSpPr>
            <p:cNvPr id="9225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38100">
              <a:solidFill>
                <a:srgbClr val="DD801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</p:grpSp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1533" y="2166621"/>
            <a:ext cx="2319338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11358" y="2166621"/>
            <a:ext cx="1476375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Screen shot 2012-02-26 at 1.20.16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4173360" y="2166621"/>
            <a:ext cx="4774408" cy="274717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328228" y="884673"/>
            <a:ext cx="86195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28228" y="1129983"/>
            <a:ext cx="86195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Like paper, the rollerball pen is lightweight, portable, inexpensive.</a:t>
            </a:r>
          </a:p>
          <a:p>
            <a:r>
              <a:rPr lang="en-US" sz="2000" dirty="0" smtClean="0"/>
              <a:t>It can be used to create devices “on-the-fly…”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8228" y="5654771"/>
            <a:ext cx="86195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 smtClean="0"/>
              <a:t>…it is also an intuitive design tool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69588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5"/>
          <p:cNvGrpSpPr>
            <a:grpSpLocks noChangeAspect="1"/>
          </p:cNvGrpSpPr>
          <p:nvPr/>
        </p:nvGrpSpPr>
        <p:grpSpPr bwMode="auto">
          <a:xfrm>
            <a:off x="28862" y="2474707"/>
            <a:ext cx="3046696" cy="2652792"/>
            <a:chOff x="240" y="768"/>
            <a:chExt cx="1676" cy="1460"/>
          </a:xfrm>
        </p:grpSpPr>
        <p:pic>
          <p:nvPicPr>
            <p:cNvPr id="8" name="Picture 6" descr="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 r="28627" b="17146"/>
            <a:stretch>
              <a:fillRect/>
            </a:stretch>
          </p:blipFill>
          <p:spPr bwMode="auto">
            <a:xfrm>
              <a:off x="240" y="768"/>
              <a:ext cx="1676" cy="1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Line 7"/>
            <p:cNvSpPr>
              <a:spLocks noChangeAspect="1" noChangeShapeType="1"/>
            </p:cNvSpPr>
            <p:nvPr/>
          </p:nvSpPr>
          <p:spPr bwMode="auto">
            <a:xfrm rot="-362494">
              <a:off x="642" y="1908"/>
              <a:ext cx="204" cy="108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  <a:ext uri="{AF507438-7753-43e0-B8FC-AC1667EBCBE1}">
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" name="Text Box 8"/>
            <p:cNvSpPr txBox="1">
              <a:spLocks noChangeAspect="1" noChangeArrowheads="1"/>
            </p:cNvSpPr>
            <p:nvPr/>
          </p:nvSpPr>
          <p:spPr bwMode="auto">
            <a:xfrm rot="1284800">
              <a:off x="589" y="1982"/>
              <a:ext cx="205" cy="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altLang="ko-KR" sz="1000">
                  <a:solidFill>
                    <a:schemeClr val="bg1"/>
                  </a:solidFill>
                  <a:ea typeface="굴림" charset="0"/>
                  <a:cs typeface="굴림" charset="0"/>
                </a:rPr>
                <a:t>4 mm</a:t>
              </a:r>
              <a:endParaRPr lang="en-US" sz="1000">
                <a:solidFill>
                  <a:schemeClr val="bg1"/>
                </a:solidFill>
                <a:cs typeface="+mn-cs"/>
              </a:endParaRPr>
            </a:p>
          </p:txBody>
        </p:sp>
        <p:sp>
          <p:nvSpPr>
            <p:cNvPr id="11" name="Line 9"/>
            <p:cNvSpPr>
              <a:spLocks noChangeAspect="1" noChangeShapeType="1"/>
            </p:cNvSpPr>
            <p:nvPr/>
          </p:nvSpPr>
          <p:spPr bwMode="auto">
            <a:xfrm flipH="1" flipV="1">
              <a:off x="969" y="1811"/>
              <a:ext cx="108" cy="3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  <a:ext uri="{AF507438-7753-43e0-B8FC-AC1667EBCBE1}">
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2" name="Line 10"/>
            <p:cNvSpPr>
              <a:spLocks noChangeAspect="1" noChangeShapeType="1"/>
            </p:cNvSpPr>
            <p:nvPr/>
          </p:nvSpPr>
          <p:spPr bwMode="auto">
            <a:xfrm rot="2339460" flipV="1">
              <a:off x="793" y="1741"/>
              <a:ext cx="108" cy="3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  <a:ext uri="{AF507438-7753-43e0-B8FC-AC1667EBCBE1}">
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3" name="Text Box 11"/>
            <p:cNvSpPr txBox="1">
              <a:spLocks noChangeAspect="1" noChangeArrowheads="1"/>
            </p:cNvSpPr>
            <p:nvPr/>
          </p:nvSpPr>
          <p:spPr bwMode="auto">
            <a:xfrm rot="1045497">
              <a:off x="1094" y="1826"/>
              <a:ext cx="205" cy="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altLang="ko-KR" sz="1000">
                  <a:solidFill>
                    <a:schemeClr val="bg1"/>
                  </a:solidFill>
                  <a:ea typeface="굴림" charset="0"/>
                  <a:cs typeface="굴림" charset="0"/>
                </a:rPr>
                <a:t>1 mm</a:t>
              </a:r>
              <a:endParaRPr lang="en-US" sz="1000">
                <a:solidFill>
                  <a:schemeClr val="bg1"/>
                </a:solidFill>
                <a:cs typeface="+mn-cs"/>
              </a:endParaRPr>
            </a:p>
          </p:txBody>
        </p:sp>
        <p:sp>
          <p:nvSpPr>
            <p:cNvPr id="14" name="Line 12"/>
            <p:cNvSpPr>
              <a:spLocks noChangeAspect="1" noChangeShapeType="1"/>
            </p:cNvSpPr>
            <p:nvPr/>
          </p:nvSpPr>
          <p:spPr bwMode="auto">
            <a:xfrm flipH="1">
              <a:off x="1429" y="1509"/>
              <a:ext cx="53" cy="16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noFill/>
                </a14:hiddenFill>
              </a:ext>
              <a:ext uri="{AF507438-7753-43e0-B8FC-AC1667EBCBE1}">
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5" name="Text Box 13"/>
            <p:cNvSpPr txBox="1">
              <a:spLocks noChangeAspect="1" noChangeArrowheads="1"/>
            </p:cNvSpPr>
            <p:nvPr/>
          </p:nvSpPr>
          <p:spPr bwMode="auto">
            <a:xfrm rot="754883">
              <a:off x="1512" y="1565"/>
              <a:ext cx="205" cy="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 altLang="ko-KR" sz="1000">
                  <a:solidFill>
                    <a:schemeClr val="bg1"/>
                  </a:solidFill>
                  <a:ea typeface="굴림" charset="0"/>
                  <a:cs typeface="굴림" charset="0"/>
                </a:rPr>
                <a:t>4 mm</a:t>
              </a:r>
              <a:endParaRPr lang="en-US" sz="1000">
                <a:solidFill>
                  <a:schemeClr val="bg1"/>
                </a:solidFill>
                <a:cs typeface="+mn-cs"/>
              </a:endParaRPr>
            </a:p>
          </p:txBody>
        </p:sp>
      </p:grpSp>
      <p:pic>
        <p:nvPicPr>
          <p:cNvPr id="3" name="Picture 2" descr="IMG_210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3075558" y="2474707"/>
            <a:ext cx="3268796" cy="2652792"/>
          </a:xfrm>
          <a:prstGeom prst="rect">
            <a:avLst/>
          </a:prstGeom>
        </p:spPr>
      </p:pic>
      <p:pic>
        <p:nvPicPr>
          <p:cNvPr id="4" name="Picture 3" descr="Screen shot 2012-08-22 at 4.00.13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6348709" y="2471607"/>
            <a:ext cx="2747025" cy="2655891"/>
          </a:xfrm>
          <a:prstGeom prst="rect">
            <a:avLst/>
          </a:prstGeom>
        </p:spPr>
      </p:pic>
      <p:grpSp>
        <p:nvGrpSpPr>
          <p:cNvPr id="9223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9224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101600">
              <a:solidFill>
                <a:srgbClr val="05275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  <p:sp>
          <p:nvSpPr>
            <p:cNvPr id="9225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38100">
              <a:solidFill>
                <a:srgbClr val="DD801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</p:grp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1463675" y="163513"/>
            <a:ext cx="6435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b="1" dirty="0">
                <a:latin typeface="Tahoma" charset="0"/>
                <a:ea typeface="굴림" charset="0"/>
              </a:rPr>
              <a:t>Rollerball pen writing of microelectrodes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8416" y="5127498"/>
            <a:ext cx="30571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Ruler</a:t>
            </a:r>
            <a:endParaRPr lang="en-US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3075557" y="5147328"/>
            <a:ext cx="3273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Stencil</a:t>
            </a:r>
            <a:endParaRPr lang="en-US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6348708" y="5105725"/>
            <a:ext cx="27470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/>
              <a:t>Spirograph</a:t>
            </a:r>
            <a:endParaRPr lang="en-US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245331" y="1125564"/>
            <a:ext cx="7071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Regular drafting tools can be used to create uniform shapes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9741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11656" y="934876"/>
            <a:ext cx="4335463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77325" y="5010436"/>
            <a:ext cx="86345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b="1" dirty="0" smtClean="0"/>
              <a:t>Large pigment particles: </a:t>
            </a:r>
            <a:r>
              <a:rPr lang="en-US" dirty="0" smtClean="0"/>
              <a:t>creates bold colors that are visible on dark paper</a:t>
            </a:r>
            <a:endParaRPr lang="en-US" dirty="0"/>
          </a:p>
          <a:p>
            <a:endParaRPr lang="en-US" dirty="0" smtClean="0"/>
          </a:p>
          <a:p>
            <a:r>
              <a:rPr lang="en-US" b="1" dirty="0" smtClean="0"/>
              <a:t>Shear thinning ink: </a:t>
            </a:r>
            <a:r>
              <a:rPr lang="en-US" dirty="0" smtClean="0"/>
              <a:t>flows through tip without leaking or skipping, enables suspension of large particles</a:t>
            </a:r>
            <a:endParaRPr lang="en-US" dirty="0"/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468992" y="163513"/>
            <a:ext cx="642510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b="1" dirty="0" smtClean="0">
                <a:latin typeface="Tahoma" charset="0"/>
                <a:ea typeface="굴림" charset="0"/>
              </a:rPr>
              <a:t>Rollerball pen ink: an advanced material</a:t>
            </a:r>
            <a:endParaRPr lang="en-US" b="1" dirty="0">
              <a:latin typeface="Tahoma" charset="0"/>
              <a:ea typeface="굴림" charset="0"/>
            </a:endParaRPr>
          </a:p>
        </p:txBody>
      </p:sp>
      <p:pic>
        <p:nvPicPr>
          <p:cNvPr id="2" name="Picture 1" descr="Al flakes 6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365347" y="1290700"/>
            <a:ext cx="4142664" cy="3106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43636" y="2863055"/>
            <a:ext cx="1832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Commercial ink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20718" y="1944685"/>
            <a:ext cx="908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Our ink</a:t>
            </a:r>
            <a:endParaRPr lang="en-US" dirty="0"/>
          </a:p>
        </p:txBody>
      </p:sp>
      <p:pic>
        <p:nvPicPr>
          <p:cNvPr id="4" name="Picture 3" descr="gellyrollmetallic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2921703" y="1290700"/>
            <a:ext cx="1586308" cy="157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62163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2105516" y="163513"/>
            <a:ext cx="515207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2400" b="1" dirty="0" smtClean="0">
                <a:latin typeface="Tahoma" charset="0"/>
                <a:ea typeface="굴림" charset="0"/>
                <a:cs typeface="Arial" charset="0"/>
              </a:rPr>
              <a:t>Conductive ink for rollerball pen</a:t>
            </a:r>
            <a:endParaRPr lang="en-US" sz="2400" b="1" dirty="0">
              <a:latin typeface="Tahoma" charset="0"/>
              <a:ea typeface="굴림" charset="0"/>
              <a:cs typeface="Arial" charset="0"/>
            </a:endParaRPr>
          </a:p>
        </p:txBody>
      </p:sp>
      <p:grpSp>
        <p:nvGrpSpPr>
          <p:cNvPr id="12308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2309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101600">
              <a:solidFill>
                <a:srgbClr val="05275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  <a:cs typeface="Arial" charset="0"/>
              </a:endParaRPr>
            </a:p>
          </p:txBody>
        </p:sp>
        <p:sp>
          <p:nvSpPr>
            <p:cNvPr id="12310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38100">
              <a:solidFill>
                <a:srgbClr val="DD801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  <a:cs typeface="Arial" charset="0"/>
              </a:endParaRPr>
            </a:p>
          </p:txBody>
        </p:sp>
      </p:grpSp>
      <p:pic>
        <p:nvPicPr>
          <p:cNvPr id="5" name="Picture 4" descr="Screen shot 2012-07-18 at 7.57.27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683841" y="2634682"/>
            <a:ext cx="2140850" cy="2140850"/>
          </a:xfrm>
          <a:prstGeom prst="rect">
            <a:avLst/>
          </a:prstGeom>
        </p:spPr>
      </p:pic>
      <p:pic>
        <p:nvPicPr>
          <p:cNvPr id="21" name="Picture 2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2785" y="2634681"/>
            <a:ext cx="3270862" cy="2140849"/>
          </a:xfrm>
          <a:prstGeom prst="rect">
            <a:avLst/>
          </a:prstGeom>
          <a:noFill/>
          <a:ln w="19050" cmpd="sng"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Screen shot 2012-02-26 at 1.20.16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2946648" y="2634680"/>
            <a:ext cx="2220470" cy="2140851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4607498" y="3177413"/>
            <a:ext cx="342499" cy="342499"/>
          </a:xfrm>
          <a:prstGeom prst="ellipse">
            <a:avLst/>
          </a:prstGeom>
          <a:noFill/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>
            <a:stCxn id="14" idx="0"/>
          </p:cNvCxnSpPr>
          <p:nvPr/>
        </p:nvCxnSpPr>
        <p:spPr>
          <a:xfrm flipV="1">
            <a:off x="4778748" y="2634680"/>
            <a:ext cx="474037" cy="542733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4" idx="4"/>
          </p:cNvCxnSpPr>
          <p:nvPr/>
        </p:nvCxnSpPr>
        <p:spPr>
          <a:xfrm>
            <a:off x="4778748" y="3519912"/>
            <a:ext cx="474037" cy="125561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1325223" y="5503247"/>
            <a:ext cx="699268" cy="68490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2110115" y="5160793"/>
            <a:ext cx="699268" cy="68490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2353759" y="5860208"/>
            <a:ext cx="699268" cy="68490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562543" y="5845701"/>
            <a:ext cx="699268" cy="68490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625955" y="4970739"/>
            <a:ext cx="699268" cy="68490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6719379" y="5175300"/>
            <a:ext cx="699268" cy="68490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201258" y="5503247"/>
            <a:ext cx="699268" cy="68490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7069013" y="5655647"/>
            <a:ext cx="699268" cy="68490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6719379" y="5860208"/>
            <a:ext cx="699268" cy="68490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7585523" y="5455882"/>
            <a:ext cx="699268" cy="68490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3053027" y="5845701"/>
            <a:ext cx="2995820" cy="0"/>
          </a:xfrm>
          <a:prstGeom prst="straightConnector1">
            <a:avLst/>
          </a:prstGeom>
          <a:ln>
            <a:solidFill>
              <a:srgbClr val="40404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022402" y="5460440"/>
            <a:ext cx="884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drying</a:t>
            </a:r>
            <a:endParaRPr lang="en-US" dirty="0"/>
          </a:p>
        </p:txBody>
      </p:sp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560615" y="859064"/>
            <a:ext cx="807720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dirty="0" smtClean="0">
                <a:cs typeface="+mn-cs"/>
              </a:rPr>
              <a:t>Ink is composed of water and a cellulose binder – replace large pigment particles with conductive silver…</a:t>
            </a:r>
          </a:p>
          <a:p>
            <a:pPr>
              <a:defRPr/>
            </a:pPr>
            <a:endParaRPr lang="en-US" dirty="0" smtClean="0">
              <a:cs typeface="+mn-cs"/>
            </a:endParaRPr>
          </a:p>
          <a:p>
            <a:pPr>
              <a:defRPr/>
            </a:pPr>
            <a:endParaRPr lang="en-US" dirty="0" smtClean="0">
              <a:cs typeface="+mn-cs"/>
            </a:endParaRPr>
          </a:p>
          <a:p>
            <a:pPr algn="r">
              <a:defRPr/>
            </a:pPr>
            <a:r>
              <a:rPr lang="en-US" dirty="0" smtClean="0"/>
              <a:t>…u</a:t>
            </a:r>
            <a:r>
              <a:rPr lang="en-US" dirty="0" smtClean="0">
                <a:cs typeface="+mn-cs"/>
              </a:rPr>
              <a:t>pon drying, the particles form a continuous conductive network.</a:t>
            </a:r>
            <a:endParaRPr lang="en-US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31991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2627" y="891462"/>
            <a:ext cx="9141373" cy="4584740"/>
            <a:chOff x="1170155" y="1636509"/>
            <a:chExt cx="7973845" cy="3999181"/>
          </a:xfrm>
        </p:grpSpPr>
        <p:pic>
          <p:nvPicPr>
            <p:cNvPr id="4" name="Picture 3" descr="Screen shot 2012-08-18 at 5.00.17 PM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tretch>
              <a:fillRect/>
            </a:stretch>
          </p:blipFill>
          <p:spPr>
            <a:xfrm>
              <a:off x="3832205" y="1636509"/>
              <a:ext cx="2662030" cy="3999179"/>
            </a:xfrm>
            <a:prstGeom prst="rect">
              <a:avLst/>
            </a:prstGeom>
          </p:spPr>
        </p:pic>
        <p:pic>
          <p:nvPicPr>
            <p:cNvPr id="6" name="Picture 5" descr="Screen shot 2012-08-18 at 4.59.53 P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tretch>
              <a:fillRect/>
            </a:stretch>
          </p:blipFill>
          <p:spPr>
            <a:xfrm>
              <a:off x="6494236" y="1636509"/>
              <a:ext cx="2649764" cy="3999180"/>
            </a:xfrm>
            <a:prstGeom prst="rect">
              <a:avLst/>
            </a:prstGeom>
          </p:spPr>
        </p:pic>
        <p:pic>
          <p:nvPicPr>
            <p:cNvPr id="8" name="Picture 7" descr="Screen shot 2012-08-18 at 4.58.14 PM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tretch>
              <a:fillRect/>
            </a:stretch>
          </p:blipFill>
          <p:spPr>
            <a:xfrm>
              <a:off x="1170155" y="1636510"/>
              <a:ext cx="2662050" cy="3999180"/>
            </a:xfrm>
            <a:prstGeom prst="rect">
              <a:avLst/>
            </a:prstGeom>
          </p:spPr>
        </p:pic>
      </p:grpSp>
      <p:grpSp>
        <p:nvGrpSpPr>
          <p:cNvPr id="7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0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101600">
              <a:solidFill>
                <a:srgbClr val="05275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  <p:sp>
          <p:nvSpPr>
            <p:cNvPr id="11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38100">
              <a:solidFill>
                <a:srgbClr val="DD801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457200"/>
              <a:endParaRPr lang="en-US">
                <a:latin typeface="Calibri" charset="0"/>
                <a:ea typeface="굴림" charset="0"/>
              </a:endParaRPr>
            </a:p>
          </p:txBody>
        </p:sp>
      </p:grp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3553556" y="163513"/>
            <a:ext cx="22559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2400" b="1" dirty="0" smtClean="0">
                <a:latin typeface="Tahoma" charset="0"/>
                <a:ea typeface="굴림" charset="0"/>
                <a:cs typeface="Arial" charset="0"/>
              </a:rPr>
              <a:t>Ink synthesis</a:t>
            </a:r>
            <a:endParaRPr lang="en-US" sz="2400" b="1" dirty="0">
              <a:latin typeface="Tahoma" charset="0"/>
              <a:ea typeface="굴림" charset="0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5564" y="5476202"/>
            <a:ext cx="24677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50 ml water</a:t>
            </a:r>
          </a:p>
          <a:p>
            <a:r>
              <a:rPr lang="en-US" dirty="0"/>
              <a:t>40 ml </a:t>
            </a:r>
            <a:r>
              <a:rPr lang="en-US" dirty="0" err="1"/>
              <a:t>diethanolamine</a:t>
            </a:r>
            <a:endParaRPr lang="en-US" dirty="0"/>
          </a:p>
          <a:p>
            <a:r>
              <a:rPr lang="en-US" dirty="0"/>
              <a:t>1.95 g poly (acrylic acid)</a:t>
            </a:r>
          </a:p>
          <a:p>
            <a:r>
              <a:rPr lang="en-US" dirty="0" smtClean="0"/>
              <a:t>20 g silver nitrate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06258" y="5932819"/>
            <a:ext cx="3037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20 hours</a:t>
            </a:r>
            <a:endParaRPr lang="en-US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3068516" y="5932819"/>
            <a:ext cx="3037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5 hours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4973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3116</TotalTime>
  <Words>1188</Words>
  <Application>Microsoft Macintosh PowerPoint</Application>
  <PresentationFormat>On-screen Show (4:3)</PresentationFormat>
  <Paragraphs>202</Paragraphs>
  <Slides>31</Slides>
  <Notes>15</Notes>
  <HiddenSlides>0</HiddenSlides>
  <MMClips>1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Pen-on-Paper Flexible Electronics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</vt:vector>
  </TitlesOfParts>
  <Company>University of Illinois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Analisa Russo</dc:creator>
  <cp:lastModifiedBy>Sherry Lassiter</cp:lastModifiedBy>
  <cp:revision>96</cp:revision>
  <dcterms:created xsi:type="dcterms:W3CDTF">2012-10-01T16:10:10Z</dcterms:created>
  <dcterms:modified xsi:type="dcterms:W3CDTF">2012-10-01T16:10:23Z</dcterms:modified>
</cp:coreProperties>
</file>