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1" r:id="rId3"/>
    <p:sldId id="257" r:id="rId4"/>
    <p:sldId id="259" r:id="rId5"/>
    <p:sldId id="260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79" autoAdjust="0"/>
  </p:normalViewPr>
  <p:slideViewPr>
    <p:cSldViewPr>
      <p:cViewPr varScale="1">
        <p:scale>
          <a:sx n="115" d="100"/>
          <a:sy n="115" d="100"/>
        </p:scale>
        <p:origin x="-15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spPr>
              <a:solidFill>
                <a:srgbClr val="0070C0"/>
              </a:solidFill>
            </c:spPr>
          </c:dPt>
          <c:dPt>
            <c:idx val="1"/>
            <c:spPr>
              <a:solidFill>
                <a:srgbClr val="FF0000"/>
              </a:solidFill>
            </c:spPr>
          </c:dPt>
          <c:dPt>
            <c:idx val="2"/>
            <c:spPr>
              <a:solidFill>
                <a:srgbClr val="00B050"/>
              </a:solidFill>
            </c:spPr>
          </c:dPt>
          <c:dPt>
            <c:idx val="3"/>
            <c:spPr>
              <a:solidFill>
                <a:srgbClr val="FFC000"/>
              </a:solidFill>
            </c:spPr>
          </c:dPt>
          <c:cat>
            <c:strRef>
              <c:f>Sheet1!$A$2:$A$5</c:f>
              <c:strCache>
                <c:ptCount val="4"/>
                <c:pt idx="0">
                  <c:v>SMEs</c:v>
                </c:pt>
                <c:pt idx="1">
                  <c:v>Entrepreneurs and Artisans</c:v>
                </c:pt>
                <c:pt idx="2">
                  <c:v>Students and scholars</c:v>
                </c:pt>
                <c:pt idx="3">
                  <c:v>Other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8.8000000000000007</c:v>
                </c:pt>
                <c:pt idx="1">
                  <c:v>5</c:v>
                </c:pt>
                <c:pt idx="2">
                  <c:v>2.8</c:v>
                </c:pt>
                <c:pt idx="3">
                  <c:v>0.5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ayout/>
      <c:txPr>
        <a:bodyPr/>
        <a:lstStyle/>
        <a:p>
          <a:pPr>
            <a:defRPr lang="en-ZA"/>
          </a:pPr>
          <a:endParaRPr lang="en-US"/>
        </a:p>
      </c:txPr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25AFE4-3EB8-49EC-9B00-9C4747A7092B}" type="datetimeFigureOut">
              <a:rPr lang="en-US" smtClean="0"/>
              <a:t>8/16/2012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0C9A79-CAE5-4248-AE9C-EDCDA0B96D9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Our Building will be made from Containers as a sustainable way to teach the locals</a:t>
            </a:r>
            <a:r>
              <a:rPr lang="en-US" baseline="0" dirty="0" smtClean="0"/>
              <a:t> on how to create a sustainable building and a new method in modular Building Construction.</a:t>
            </a:r>
          </a:p>
          <a:p>
            <a:r>
              <a:rPr lang="en-US" baseline="0" dirty="0" smtClean="0"/>
              <a:t>The building will be constructed in Phases</a:t>
            </a:r>
          </a:p>
          <a:p>
            <a:r>
              <a:rPr lang="en-US" baseline="0" dirty="0" smtClean="0"/>
              <a:t>Phase 1- Actual Building</a:t>
            </a:r>
          </a:p>
          <a:p>
            <a:r>
              <a:rPr lang="en-US" baseline="0" dirty="0" smtClean="0"/>
              <a:t>Phase 2- Solar Panels are added</a:t>
            </a:r>
          </a:p>
          <a:p>
            <a:r>
              <a:rPr lang="en-US" baseline="0" dirty="0" smtClean="0"/>
              <a:t>Phase 3- Vertical Gardening all around the Building</a:t>
            </a:r>
          </a:p>
          <a:p>
            <a:r>
              <a:rPr lang="en-US" baseline="0" dirty="0" smtClean="0"/>
              <a:t>Phase 4- Grey Water Recycling Schemes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0C9A79-CAE5-4248-AE9C-EDCDA0B96D93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Namibia has a large amount of SME’s/</a:t>
            </a:r>
            <a:r>
              <a:rPr lang="en-US" baseline="0" dirty="0" smtClean="0"/>
              <a:t> Crafters who need Product Development in their Products they produce and sell.</a:t>
            </a:r>
          </a:p>
          <a:p>
            <a:pPr>
              <a:buFont typeface="Arial" pitchFamily="34" charset="0"/>
              <a:buChar char="•"/>
            </a:pPr>
            <a:r>
              <a:rPr lang="en-US" baseline="0" dirty="0" smtClean="0"/>
              <a:t>We already have over 400 people who need our assistance in Product Development, Scaling in manufacture and quality assurance.</a:t>
            </a:r>
          </a:p>
          <a:p>
            <a:pPr>
              <a:buFont typeface="Arial" pitchFamily="34" charset="0"/>
              <a:buChar char="•"/>
            </a:pPr>
            <a:r>
              <a:rPr lang="en-US" baseline="0" dirty="0" smtClean="0"/>
              <a:t>Our Host Institution in the Namibian Business Innovation Centre who serves entrepreneurs offering Business Planning, </a:t>
            </a:r>
            <a:r>
              <a:rPr lang="en-US" baseline="0" dirty="0" err="1" smtClean="0"/>
              <a:t>Bootcamps</a:t>
            </a:r>
            <a:r>
              <a:rPr lang="en-US" baseline="0" dirty="0" smtClean="0"/>
              <a:t> etc. 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0C9A79-CAE5-4248-AE9C-EDCDA0B96D93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Machines</a:t>
            </a:r>
            <a:r>
              <a:rPr lang="en-US" baseline="0" dirty="0" smtClean="0"/>
              <a:t> and stations that will be used most</a:t>
            </a:r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Molding casting- e.g. </a:t>
            </a:r>
            <a:r>
              <a:rPr lang="en-US" dirty="0" smtClean="0"/>
              <a:t>Soap making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Modern Fashion and embroidery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Laser</a:t>
            </a:r>
            <a:r>
              <a:rPr lang="en-US" baseline="0" dirty="0" smtClean="0"/>
              <a:t> Cutter for Jewelry, buttons, Packaging etc.</a:t>
            </a:r>
          </a:p>
          <a:p>
            <a:pPr>
              <a:buFont typeface="Arial" pitchFamily="34" charset="0"/>
              <a:buChar char="•"/>
            </a:pPr>
            <a:r>
              <a:rPr lang="en-US" baseline="0" dirty="0" smtClean="0"/>
              <a:t>Vinyl Cutter and Printer- Labels on Packaging</a:t>
            </a:r>
          </a:p>
          <a:p>
            <a:pPr>
              <a:buFont typeface="Arial" pitchFamily="34" charset="0"/>
              <a:buChar char="•"/>
            </a:pPr>
            <a:r>
              <a:rPr lang="en-US" baseline="0" dirty="0" smtClean="0"/>
              <a:t>Shop-</a:t>
            </a:r>
            <a:r>
              <a:rPr lang="en-US" baseline="0" dirty="0" err="1" smtClean="0"/>
              <a:t>Bot</a:t>
            </a:r>
            <a:r>
              <a:rPr lang="en-US" baseline="0" dirty="0" smtClean="0"/>
              <a:t> and Vacuum Former – Packaging</a:t>
            </a:r>
          </a:p>
          <a:p>
            <a:pPr>
              <a:buFont typeface="Arial" pitchFamily="34" charset="0"/>
              <a:buChar char="•"/>
            </a:pPr>
            <a:endParaRPr lang="en-US" baseline="0" dirty="0" smtClean="0"/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0C9A79-CAE5-4248-AE9C-EDCDA0B96D93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F240C-41CA-446C-A234-F660A2016BE5}" type="datetimeFigureOut">
              <a:rPr lang="en-US" smtClean="0"/>
              <a:t>8/16/2012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2F627-BDEE-49CC-851D-391CB45F14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F240C-41CA-446C-A234-F660A2016BE5}" type="datetimeFigureOut">
              <a:rPr lang="en-US" smtClean="0"/>
              <a:t>8/16/2012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2F627-BDEE-49CC-851D-391CB45F14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F240C-41CA-446C-A234-F660A2016BE5}" type="datetimeFigureOut">
              <a:rPr lang="en-US" smtClean="0"/>
              <a:t>8/16/2012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2F627-BDEE-49CC-851D-391CB45F14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F240C-41CA-446C-A234-F660A2016BE5}" type="datetimeFigureOut">
              <a:rPr lang="en-US" smtClean="0"/>
              <a:t>8/16/2012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2F627-BDEE-49CC-851D-391CB45F14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F240C-41CA-446C-A234-F660A2016BE5}" type="datetimeFigureOut">
              <a:rPr lang="en-US" smtClean="0"/>
              <a:t>8/16/2012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2F627-BDEE-49CC-851D-391CB45F14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F240C-41CA-446C-A234-F660A2016BE5}" type="datetimeFigureOut">
              <a:rPr lang="en-US" smtClean="0"/>
              <a:t>8/16/2012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2F627-BDEE-49CC-851D-391CB45F14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F240C-41CA-446C-A234-F660A2016BE5}" type="datetimeFigureOut">
              <a:rPr lang="en-US" smtClean="0"/>
              <a:t>8/16/2012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2F627-BDEE-49CC-851D-391CB45F14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F240C-41CA-446C-A234-F660A2016BE5}" type="datetimeFigureOut">
              <a:rPr lang="en-US" smtClean="0"/>
              <a:t>8/16/2012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2F627-BDEE-49CC-851D-391CB45F14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F240C-41CA-446C-A234-F660A2016BE5}" type="datetimeFigureOut">
              <a:rPr lang="en-US" smtClean="0"/>
              <a:t>8/16/2012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2F627-BDEE-49CC-851D-391CB45F14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F240C-41CA-446C-A234-F660A2016BE5}" type="datetimeFigureOut">
              <a:rPr lang="en-US" smtClean="0"/>
              <a:t>8/16/2012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2F627-BDEE-49CC-851D-391CB45F14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F240C-41CA-446C-A234-F660A2016BE5}" type="datetimeFigureOut">
              <a:rPr lang="en-US" smtClean="0"/>
              <a:t>8/16/2012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2F627-BDEE-49CC-851D-391CB45F14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AF240C-41CA-446C-A234-F660A2016BE5}" type="datetimeFigureOut">
              <a:rPr lang="en-US" smtClean="0"/>
              <a:t>8/16/2012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E2F627-BDEE-49CC-851D-391CB45F14E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User\Documents\Reseach\Other Fablab Stuff\poly_logo-201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5791200"/>
            <a:ext cx="754284" cy="1066800"/>
          </a:xfrm>
          <a:prstGeom prst="rect">
            <a:avLst/>
          </a:prstGeom>
          <a:noFill/>
        </p:spPr>
      </p:pic>
      <p:pic>
        <p:nvPicPr>
          <p:cNvPr id="5" name="Picture 4" descr="NBIC_Logo blue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0" y="457200"/>
            <a:ext cx="1828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Users\User\Documents\Reseach\Building for transworld cargo\concept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" y="1676400"/>
            <a:ext cx="8153400" cy="4010734"/>
          </a:xfrm>
          <a:prstGeom prst="rect">
            <a:avLst/>
          </a:prstGeom>
          <a:noFill/>
        </p:spPr>
      </p:pic>
      <p:pic>
        <p:nvPicPr>
          <p:cNvPr id="8" name="Picture 7" descr="Picture1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" y="304800"/>
            <a:ext cx="1600199" cy="888999"/>
          </a:xfrm>
          <a:prstGeom prst="rect">
            <a:avLst/>
          </a:prstGeom>
          <a:noFill/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457200" y="152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smtClean="0">
                <a:latin typeface="+mj-lt"/>
                <a:ea typeface="+mj-ea"/>
                <a:cs typeface="+mj-cs"/>
              </a:rPr>
              <a:t>Our Building</a:t>
            </a: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Land</a:t>
            </a:r>
            <a:endParaRPr lang="en-US" dirty="0"/>
          </a:p>
        </p:txBody>
      </p:sp>
      <p:pic>
        <p:nvPicPr>
          <p:cNvPr id="5" name="Picture 2" descr="C:\Users\User\Documents\Reseach\Other Fablab Stuff\poly_logo-201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53400" y="5791200"/>
            <a:ext cx="754284" cy="1066800"/>
          </a:xfrm>
          <a:prstGeom prst="rect">
            <a:avLst/>
          </a:prstGeom>
          <a:noFill/>
        </p:spPr>
      </p:pic>
      <p:pic>
        <p:nvPicPr>
          <p:cNvPr id="6" name="Picture 5" descr="NBIC_Logo blue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0" y="457200"/>
            <a:ext cx="1828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Picture1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304800"/>
            <a:ext cx="1600199" cy="888999"/>
          </a:xfrm>
          <a:prstGeom prst="rect">
            <a:avLst/>
          </a:prstGeom>
          <a:noFill/>
        </p:spPr>
      </p:pic>
      <p:pic>
        <p:nvPicPr>
          <p:cNvPr id="3074" name="Picture 2" descr="C:\Users\User\Desktop\IMG_025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76400" y="1295400"/>
            <a:ext cx="5893066" cy="4419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5"/>
          <p:cNvGraphicFramePr>
            <a:graphicFrameLocks/>
          </p:cNvGraphicFramePr>
          <p:nvPr/>
        </p:nvGraphicFramePr>
        <p:xfrm>
          <a:off x="457200" y="1447800"/>
          <a:ext cx="8229600" cy="4652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Picture 2" descr="C:\Users\User\Documents\Reseach\Other Fablab Stuff\poly_logo-201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53400" y="5791200"/>
            <a:ext cx="754284" cy="1066800"/>
          </a:xfrm>
          <a:prstGeom prst="rect">
            <a:avLst/>
          </a:prstGeom>
          <a:noFill/>
        </p:spPr>
      </p:pic>
      <p:pic>
        <p:nvPicPr>
          <p:cNvPr id="11" name="Picture 10" descr="NBIC_Logo blue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0" y="457200"/>
            <a:ext cx="1828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Picture1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1" y="304800"/>
            <a:ext cx="1600199" cy="888999"/>
          </a:xfrm>
          <a:prstGeom prst="rect">
            <a:avLst/>
          </a:prstGeom>
          <a:noFill/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457200" y="152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smtClean="0">
                <a:latin typeface="+mj-lt"/>
                <a:ea typeface="+mj-ea"/>
                <a:cs typeface="+mj-cs"/>
              </a:rPr>
              <a:t>Our Users</a:t>
            </a: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4191000" cy="41148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sz="3100" b="1" dirty="0" smtClean="0"/>
              <a:t>Prototyping Department</a:t>
            </a:r>
          </a:p>
          <a:p>
            <a:r>
              <a:rPr lang="en-US" sz="3100" dirty="0" smtClean="0"/>
              <a:t>Laser Cutter</a:t>
            </a:r>
          </a:p>
          <a:p>
            <a:r>
              <a:rPr lang="en-US" sz="3100" dirty="0" smtClean="0"/>
              <a:t>Shop-</a:t>
            </a:r>
            <a:r>
              <a:rPr lang="en-US" sz="3100" dirty="0" err="1" smtClean="0"/>
              <a:t>Bot</a:t>
            </a:r>
            <a:r>
              <a:rPr lang="en-US" sz="3100" dirty="0" smtClean="0"/>
              <a:t>, Drill Press and Scroll Saw</a:t>
            </a:r>
          </a:p>
          <a:p>
            <a:r>
              <a:rPr lang="en-US" sz="3100" dirty="0" smtClean="0"/>
              <a:t>Electrical Workbench</a:t>
            </a:r>
          </a:p>
          <a:p>
            <a:r>
              <a:rPr lang="en-US" sz="3100" dirty="0" smtClean="0"/>
              <a:t>Milling Machine</a:t>
            </a:r>
          </a:p>
          <a:p>
            <a:r>
              <a:rPr lang="en-US" sz="3100" dirty="0" smtClean="0"/>
              <a:t>3D Scanner</a:t>
            </a:r>
          </a:p>
          <a:p>
            <a:r>
              <a:rPr lang="en-US" sz="3100" dirty="0" smtClean="0"/>
              <a:t>Vinyl Cutter and Printer</a:t>
            </a:r>
          </a:p>
          <a:p>
            <a:r>
              <a:rPr lang="en-US" sz="3100" dirty="0" smtClean="0"/>
              <a:t>3D Printer</a:t>
            </a:r>
          </a:p>
          <a:p>
            <a:r>
              <a:rPr lang="en-US" sz="3100" dirty="0" smtClean="0"/>
              <a:t>Molding and Casting Station</a:t>
            </a:r>
          </a:p>
          <a:p>
            <a:r>
              <a:rPr lang="en-US" sz="3100" dirty="0" smtClean="0"/>
              <a:t>Vacuum Former</a:t>
            </a:r>
          </a:p>
          <a:p>
            <a:endParaRPr lang="en-US" dirty="0"/>
          </a:p>
        </p:txBody>
      </p:sp>
      <p:pic>
        <p:nvPicPr>
          <p:cNvPr id="4" name="Picture 2" descr="C:\Users\User\Documents\Reseach\Other Fablab Stuff\poly_logo-201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5791200"/>
            <a:ext cx="754284" cy="1066800"/>
          </a:xfrm>
          <a:prstGeom prst="rect">
            <a:avLst/>
          </a:prstGeom>
          <a:noFill/>
        </p:spPr>
      </p:pic>
      <p:pic>
        <p:nvPicPr>
          <p:cNvPr id="8" name="Picture 7" descr="NBIC_Logo blue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0" y="457200"/>
            <a:ext cx="1828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Picture1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1" y="304800"/>
            <a:ext cx="1600199" cy="888999"/>
          </a:xfrm>
          <a:prstGeom prst="rect">
            <a:avLst/>
          </a:prstGeom>
          <a:noFill/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457200" y="152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smtClean="0">
                <a:latin typeface="+mj-lt"/>
                <a:ea typeface="+mj-ea"/>
                <a:cs typeface="+mj-cs"/>
              </a:rPr>
              <a:t>Our Machines</a:t>
            </a: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648200" y="1828800"/>
            <a:ext cx="35052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Fashion Department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Sewing Machines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Embroidery Machines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Pattern Cutter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76400"/>
            <a:ext cx="8229600" cy="4114800"/>
          </a:xfrm>
        </p:spPr>
        <p:txBody>
          <a:bodyPr>
            <a:normAutofit fontScale="92500" lnSpcReduction="10000"/>
          </a:bodyPr>
          <a:lstStyle/>
          <a:p>
            <a:r>
              <a:rPr lang="en-US" sz="2600" dirty="0" smtClean="0"/>
              <a:t>Labeling and Graphic Design- </a:t>
            </a:r>
            <a:r>
              <a:rPr lang="en-US" sz="2600" dirty="0" smtClean="0">
                <a:solidFill>
                  <a:srgbClr val="FF0000"/>
                </a:solidFill>
              </a:rPr>
              <a:t>Currently running</a:t>
            </a:r>
          </a:p>
          <a:p>
            <a:r>
              <a:rPr lang="en-US" sz="2600" dirty="0" smtClean="0"/>
              <a:t>Packaging Design</a:t>
            </a:r>
          </a:p>
          <a:p>
            <a:r>
              <a:rPr lang="en-US" sz="2600" dirty="0" smtClean="0"/>
              <a:t>3D Cad Design for product Prototyping</a:t>
            </a:r>
          </a:p>
          <a:p>
            <a:r>
              <a:rPr lang="en-US" sz="2600" dirty="0" smtClean="0"/>
              <a:t>Fashion Design</a:t>
            </a:r>
          </a:p>
          <a:p>
            <a:r>
              <a:rPr lang="en-US" sz="2600" dirty="0" smtClean="0"/>
              <a:t>Furniture Design </a:t>
            </a:r>
          </a:p>
          <a:p>
            <a:r>
              <a:rPr lang="en-US" sz="2600" dirty="0" smtClean="0"/>
              <a:t>Molding and Casting</a:t>
            </a:r>
          </a:p>
          <a:p>
            <a:r>
              <a:rPr lang="en-US" sz="2600" dirty="0" smtClean="0"/>
              <a:t>Electrical Engineering</a:t>
            </a:r>
          </a:p>
          <a:p>
            <a:r>
              <a:rPr lang="en-US" sz="2600" dirty="0" smtClean="0"/>
              <a:t>Robotics</a:t>
            </a:r>
          </a:p>
          <a:p>
            <a:r>
              <a:rPr lang="en-US" sz="2600" dirty="0" smtClean="0"/>
              <a:t>Jewelry Manufacture (small scale)</a:t>
            </a:r>
          </a:p>
          <a:p>
            <a:r>
              <a:rPr lang="en-US" sz="2600" dirty="0" smtClean="0"/>
              <a:t>All necessary prototyping for SME’s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C:\Users\User\Documents\Reseach\Other Fablab Stuff\poly_logo-201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53400" y="5791200"/>
            <a:ext cx="754284" cy="1066800"/>
          </a:xfrm>
          <a:prstGeom prst="rect">
            <a:avLst/>
          </a:prstGeom>
          <a:noFill/>
        </p:spPr>
      </p:pic>
      <p:pic>
        <p:nvPicPr>
          <p:cNvPr id="8" name="Picture 7" descr="NBIC_Logo blue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0" y="457200"/>
            <a:ext cx="1828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Picture1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1" y="304800"/>
            <a:ext cx="1600199" cy="888999"/>
          </a:xfrm>
          <a:prstGeom prst="rect">
            <a:avLst/>
          </a:prstGeom>
          <a:noFill/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457200" y="152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smtClean="0">
                <a:latin typeface="+mj-lt"/>
                <a:ea typeface="+mj-ea"/>
                <a:cs typeface="+mj-cs"/>
              </a:rPr>
              <a:t> Our Workshops</a:t>
            </a: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:\Pictures\Camera\IMG_20120816_1051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1600200"/>
            <a:ext cx="5181600" cy="3886200"/>
          </a:xfrm>
          <a:prstGeom prst="rect">
            <a:avLst/>
          </a:prstGeom>
          <a:noFill/>
        </p:spPr>
      </p:pic>
      <p:pic>
        <p:nvPicPr>
          <p:cNvPr id="6" name="Picture 2" descr="C:\Users\User\Documents\Reseach\Other Fablab Stuff\poly_logo-201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5791200"/>
            <a:ext cx="754284" cy="1066800"/>
          </a:xfrm>
          <a:prstGeom prst="rect">
            <a:avLst/>
          </a:prstGeom>
          <a:noFill/>
        </p:spPr>
      </p:pic>
      <p:pic>
        <p:nvPicPr>
          <p:cNvPr id="7" name="Picture 6" descr="NBIC_Logo blue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0" y="457200"/>
            <a:ext cx="1828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Picture1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1" y="304800"/>
            <a:ext cx="1600199" cy="888999"/>
          </a:xfrm>
          <a:prstGeom prst="rect">
            <a:avLst/>
          </a:prstGeom>
          <a:noFill/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457200" y="152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smtClean="0">
                <a:latin typeface="+mj-lt"/>
                <a:ea typeface="+mj-ea"/>
                <a:cs typeface="+mj-cs"/>
              </a:rPr>
              <a:t> Us.</a:t>
            </a: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253</Words>
  <Application>Microsoft Office PowerPoint</Application>
  <PresentationFormat>On-screen Show (4:3)</PresentationFormat>
  <Paragraphs>51</Paragraphs>
  <Slides>6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Slide 1</vt:lpstr>
      <vt:lpstr>Our Land</vt:lpstr>
      <vt:lpstr>Slide 3</vt:lpstr>
      <vt:lpstr>Slide 4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2</cp:revision>
  <dcterms:created xsi:type="dcterms:W3CDTF">2012-08-16T08:34:53Z</dcterms:created>
  <dcterms:modified xsi:type="dcterms:W3CDTF">2012-08-16T10:05:31Z</dcterms:modified>
</cp:coreProperties>
</file>