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2">
  <p:sldMasterIdLst>
    <p:sldMasterId id="2147483658" r:id="rId1"/>
  </p:sldMasterIdLst>
  <p:notesMasterIdLst>
    <p:notesMasterId r:id="rId16"/>
  </p:notesMasterIdLst>
  <p:handoutMasterIdLst>
    <p:handoutMasterId r:id="rId17"/>
  </p:handoutMasterIdLst>
  <p:sldIdLst>
    <p:sldId id="725" r:id="rId2"/>
    <p:sldId id="638" r:id="rId3"/>
    <p:sldId id="723" r:id="rId4"/>
    <p:sldId id="641" r:id="rId5"/>
    <p:sldId id="713" r:id="rId6"/>
    <p:sldId id="671" r:id="rId7"/>
    <p:sldId id="701" r:id="rId8"/>
    <p:sldId id="675" r:id="rId9"/>
    <p:sldId id="663" r:id="rId10"/>
    <p:sldId id="676" r:id="rId11"/>
    <p:sldId id="721" r:id="rId12"/>
    <p:sldId id="717" r:id="rId13"/>
    <p:sldId id="724" r:id="rId14"/>
    <p:sldId id="495" r:id="rId1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6BC3"/>
    <a:srgbClr val="F2C34C"/>
    <a:srgbClr val="DEA310"/>
    <a:srgbClr val="F2EC00"/>
    <a:srgbClr val="F0EA00"/>
    <a:srgbClr val="CCCC00"/>
    <a:srgbClr val="0585B3"/>
    <a:srgbClr val="C0C0C4"/>
    <a:srgbClr val="678DC5"/>
    <a:srgbClr val="3E67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91" autoAdjust="0"/>
    <p:restoredTop sz="90268" autoAdjust="0"/>
  </p:normalViewPr>
  <p:slideViewPr>
    <p:cSldViewPr>
      <p:cViewPr>
        <p:scale>
          <a:sx n="80" d="100"/>
          <a:sy n="80" d="100"/>
        </p:scale>
        <p:origin x="-2552" y="-4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68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6521450" y="8890000"/>
            <a:ext cx="468313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defRPr/>
            </a:pPr>
            <a:endParaRPr lang="en-US">
              <a:cs typeface="+mn-cs"/>
            </a:endParaRPr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58738" y="9074150"/>
            <a:ext cx="273367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667" tIns="50185" rIns="95667" bIns="50185">
            <a:spAutoFit/>
          </a:bodyPr>
          <a:lstStyle/>
          <a:p>
            <a:pPr defTabSz="611188" eaLnBrk="0" hangingPunct="0">
              <a:tabLst>
                <a:tab pos="2387600" algn="l"/>
                <a:tab pos="4830763" algn="l"/>
              </a:tabLst>
              <a:defRPr/>
            </a:pPr>
            <a:r>
              <a:rPr lang="en-US" sz="800">
                <a:cs typeface="+mn-cs"/>
              </a:rPr>
              <a:t>© 2006, Cisco Systems, Inc. All rights reserved.</a:t>
            </a:r>
          </a:p>
          <a:p>
            <a:pPr defTabSz="611188" eaLnBrk="0" hangingPunct="0">
              <a:tabLst>
                <a:tab pos="2387600" algn="l"/>
                <a:tab pos="4830763" algn="l"/>
              </a:tabLst>
              <a:defRPr/>
            </a:pPr>
            <a:r>
              <a:rPr lang="en-US" sz="800">
                <a:cs typeface="+mn-cs"/>
              </a:rPr>
              <a:t>Presentation_ID.scr</a:t>
            </a:r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>
            <a:off x="158750" y="9088438"/>
            <a:ext cx="69437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defRPr/>
            </a:pPr>
            <a:endParaRPr lang="en-US">
              <a:cs typeface="+mn-cs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6188075" y="8964613"/>
            <a:ext cx="847725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819" tIns="0" rIns="18819" bIns="0" anchor="b"/>
          <a:lstStyle/>
          <a:p>
            <a:pPr algn="r" defTabSz="903288" eaLnBrk="0" hangingPunct="0">
              <a:defRPr/>
            </a:pPr>
            <a:fld id="{F813409C-D498-48F7-9607-4B903E83CFFB}" type="slidenum">
              <a:rPr lang="en-US" sz="800">
                <a:cs typeface="+mn-cs"/>
              </a:rPr>
              <a:pPr algn="r" defTabSz="903288" eaLnBrk="0" hangingPunct="0">
                <a:defRPr/>
              </a:pPr>
              <a:t>‹#›</a:t>
            </a:fld>
            <a:endParaRPr lang="en-US" sz="80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972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4" name="Rectangle 8"/>
          <p:cNvSpPr>
            <a:spLocks noChangeArrowheads="1"/>
          </p:cNvSpPr>
          <p:nvPr/>
        </p:nvSpPr>
        <p:spPr bwMode="auto">
          <a:xfrm>
            <a:off x="6521450" y="8890000"/>
            <a:ext cx="468313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defRPr/>
            </a:pPr>
            <a:endParaRPr lang="en-US">
              <a:cs typeface="+mn-cs"/>
            </a:endParaRPr>
          </a:p>
        </p:txBody>
      </p:sp>
      <p:sp>
        <p:nvSpPr>
          <p:cNvPr id="183305" name="Rectangle 9"/>
          <p:cNvSpPr>
            <a:spLocks noChangeArrowheads="1"/>
          </p:cNvSpPr>
          <p:nvPr/>
        </p:nvSpPr>
        <p:spPr bwMode="auto">
          <a:xfrm>
            <a:off x="58738" y="9074150"/>
            <a:ext cx="273367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667" tIns="50185" rIns="95667" bIns="50185">
            <a:spAutoFit/>
          </a:bodyPr>
          <a:lstStyle/>
          <a:p>
            <a:pPr defTabSz="611188" eaLnBrk="0" hangingPunct="0">
              <a:tabLst>
                <a:tab pos="2387600" algn="l"/>
                <a:tab pos="4830763" algn="l"/>
              </a:tabLst>
              <a:defRPr/>
            </a:pPr>
            <a:r>
              <a:rPr lang="en-US" sz="800">
                <a:cs typeface="+mn-cs"/>
              </a:rPr>
              <a:t>© 2006, Cisco Systems, Inc. All rights reserved.</a:t>
            </a:r>
          </a:p>
          <a:p>
            <a:pPr defTabSz="611188" eaLnBrk="0" hangingPunct="0">
              <a:tabLst>
                <a:tab pos="2387600" algn="l"/>
                <a:tab pos="4830763" algn="l"/>
              </a:tabLst>
              <a:defRPr/>
            </a:pPr>
            <a:r>
              <a:rPr lang="en-US" sz="800">
                <a:cs typeface="+mn-cs"/>
              </a:rPr>
              <a:t>Presentation_ID.scr</a:t>
            </a:r>
          </a:p>
        </p:txBody>
      </p:sp>
      <p:sp>
        <p:nvSpPr>
          <p:cNvPr id="183306" name="Line 10"/>
          <p:cNvSpPr>
            <a:spLocks noChangeShapeType="1"/>
          </p:cNvSpPr>
          <p:nvPr/>
        </p:nvSpPr>
        <p:spPr bwMode="auto">
          <a:xfrm>
            <a:off x="158750" y="9088438"/>
            <a:ext cx="69437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defRPr/>
            </a:pPr>
            <a:endParaRPr lang="en-US">
              <a:cs typeface="+mn-cs"/>
            </a:endParaRPr>
          </a:p>
        </p:txBody>
      </p:sp>
      <p:sp>
        <p:nvSpPr>
          <p:cNvPr id="183307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188075" y="8964613"/>
            <a:ext cx="847725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819" tIns="0" rIns="18819" bIns="0" numCol="1" anchor="b" anchorCtr="0" compatLnSpc="1">
            <a:prstTxWarp prst="textNoShape">
              <a:avLst/>
            </a:prstTxWarp>
          </a:bodyPr>
          <a:lstStyle>
            <a:lvl1pPr algn="r" defTabSz="903288" eaLnBrk="0" hangingPunct="0">
              <a:lnSpc>
                <a:spcPct val="100000"/>
              </a:lnSpc>
              <a:defRPr sz="800">
                <a:cs typeface="+mn-cs"/>
              </a:defRPr>
            </a:lvl1pPr>
          </a:lstStyle>
          <a:p>
            <a:pPr>
              <a:defRPr/>
            </a:pPr>
            <a:fld id="{F9898948-77ED-42C4-B2F8-8338C07362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390" name="Rectangle 1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252413"/>
            <a:ext cx="5494338" cy="41211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83309" name="Rectangle 1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03275" y="4521200"/>
            <a:ext cx="5705475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67" tIns="50185" rIns="95667" bIns="501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Body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017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12713" indent="-112713" algn="l" defTabSz="1020763" rtl="0" eaLnBrk="0" fontAlgn="base" hangingPunct="0">
      <a:lnSpc>
        <a:spcPct val="90000"/>
      </a:lnSpc>
      <a:spcBef>
        <a:spcPct val="50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82600" indent="-120650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667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493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9319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78316-640D-4EF1-9D53-813843EBD8F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255588"/>
            <a:ext cx="5494337" cy="4119562"/>
          </a:xfrm>
          <a:ln/>
        </p:spPr>
      </p:sp>
      <p:sp>
        <p:nvSpPr>
          <p:cNvPr id="20482" name="Rectangle 3"/>
          <p:cNvSpPr>
            <a:spLocks noChangeArrowheads="1"/>
          </p:cNvSpPr>
          <p:nvPr/>
        </p:nvSpPr>
        <p:spPr bwMode="auto">
          <a:xfrm>
            <a:off x="795511" y="5902843"/>
            <a:ext cx="4440872" cy="1179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657" tIns="50180" rIns="95657" bIns="50180"/>
          <a:lstStyle/>
          <a:p>
            <a:pPr marL="112713" indent="-112713" defTabSz="1020763" eaLnBrk="0" hangingPunct="0">
              <a:lnSpc>
                <a:spcPct val="90000"/>
              </a:lnSpc>
              <a:spcBef>
                <a:spcPct val="50000"/>
              </a:spcBef>
              <a:buSzPct val="100000"/>
            </a:pPr>
            <a:endParaRPr lang="en-US" sz="800" i="0">
              <a:cs typeface="Arial" charset="0"/>
            </a:endParaRPr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6882" y="4521092"/>
            <a:ext cx="6362335" cy="4393181"/>
          </a:xfrm>
          <a:noFill/>
          <a:ln/>
        </p:spPr>
        <p:txBody>
          <a:bodyPr lIns="95657" tIns="50180" rIns="95657" bIns="50180"/>
          <a:lstStyle/>
          <a:p>
            <a:pPr>
              <a:lnSpc>
                <a:spcPct val="100000"/>
              </a:lnSpc>
            </a:pPr>
            <a:r>
              <a:rPr lang="en-US" sz="900" dirty="0" smtClean="0">
                <a:latin typeface="Verdana" pitchFamily="34" charset="0"/>
                <a:ea typeface="ＭＳ Ｐゴシック"/>
                <a:cs typeface="ＭＳ Ｐゴシック"/>
              </a:rPr>
              <a:t>Cisco Networking Academy is Cisco’s largest CSR program, with an expansive global presence. </a:t>
            </a:r>
          </a:p>
          <a:p>
            <a:pPr lvl="1">
              <a:lnSpc>
                <a:spcPct val="100000"/>
              </a:lnSpc>
            </a:pPr>
            <a:r>
              <a:rPr lang="en-US" sz="900" dirty="0" smtClean="0">
                <a:latin typeface="Verdana" pitchFamily="34" charset="0"/>
                <a:ea typeface="ＭＳ Ｐゴシック"/>
              </a:rPr>
              <a:t>We educate over 900,000 unique students within a given year. To compare with education systems in the US, Networking Academy is larger than the California University system in its entirety.</a:t>
            </a:r>
          </a:p>
          <a:p>
            <a:pPr lvl="1">
              <a:lnSpc>
                <a:spcPct val="100000"/>
              </a:lnSpc>
            </a:pPr>
            <a:r>
              <a:rPr lang="en-US" sz="900" dirty="0" smtClean="0">
                <a:latin typeface="Verdana" pitchFamily="34" charset="0"/>
                <a:ea typeface="ＭＳ Ｐゴシック"/>
              </a:rPr>
              <a:t>Over the course of our 12 years we have taught over 3 million students and are proud to say we have over 550,000 CCNA certification-ready graduates.</a:t>
            </a:r>
          </a:p>
          <a:p>
            <a:pPr>
              <a:lnSpc>
                <a:spcPct val="100000"/>
              </a:lnSpc>
            </a:pPr>
            <a:r>
              <a:rPr lang="en-US" sz="900" dirty="0" smtClean="0">
                <a:latin typeface="Verdana" pitchFamily="34" charset="0"/>
                <a:ea typeface="ＭＳ Ｐゴシック"/>
                <a:cs typeface="ＭＳ Ｐゴシック"/>
              </a:rPr>
              <a:t>Networking Academy is incredibly diverse:</a:t>
            </a:r>
          </a:p>
          <a:p>
            <a:pPr lvl="1">
              <a:lnSpc>
                <a:spcPct val="100000"/>
              </a:lnSpc>
            </a:pPr>
            <a:r>
              <a:rPr lang="en-US" sz="900" dirty="0" smtClean="0">
                <a:latin typeface="Verdana" pitchFamily="34" charset="0"/>
                <a:ea typeface="ＭＳ Ｐゴシック"/>
              </a:rPr>
              <a:t>Students are of all ages, with a strong female contingency and coming from very diverse backgrounds and circumstances</a:t>
            </a:r>
          </a:p>
          <a:p>
            <a:pPr lvl="2">
              <a:lnSpc>
                <a:spcPct val="100000"/>
              </a:lnSpc>
            </a:pPr>
            <a:r>
              <a:rPr lang="en-GB" sz="900" dirty="0" smtClean="0">
                <a:latin typeface="Verdana" pitchFamily="34" charset="0"/>
                <a:ea typeface="ＭＳ Ｐゴシック"/>
              </a:rPr>
              <a:t> Students range in age from 12 to over 60.  </a:t>
            </a:r>
          </a:p>
          <a:p>
            <a:pPr lvl="2">
              <a:lnSpc>
                <a:spcPct val="100000"/>
              </a:lnSpc>
            </a:pPr>
            <a:r>
              <a:rPr lang="en-GB" sz="900" dirty="0" smtClean="0">
                <a:latin typeface="Verdana" pitchFamily="34" charset="0"/>
                <a:ea typeface="ＭＳ Ｐゴシック"/>
              </a:rPr>
              <a:t> There is a healthy mix of women and men, even though we want to increase the number of women. The global percentage of female students is approximately 20%</a:t>
            </a:r>
          </a:p>
          <a:p>
            <a:pPr lvl="2">
              <a:lnSpc>
                <a:spcPct val="100000"/>
              </a:lnSpc>
            </a:pPr>
            <a:r>
              <a:rPr lang="en-GB" sz="900" dirty="0" smtClean="0">
                <a:latin typeface="Verdana" pitchFamily="34" charset="0"/>
                <a:ea typeface="ＭＳ Ｐゴシック"/>
              </a:rPr>
              <a:t> People range from those trying to work their way out of the slums in their region, to physically challenged students, to people in prison planning for their future outside</a:t>
            </a:r>
          </a:p>
          <a:p>
            <a:pPr lvl="1">
              <a:lnSpc>
                <a:spcPct val="100000"/>
              </a:lnSpc>
            </a:pPr>
            <a:r>
              <a:rPr lang="en-US" sz="900" dirty="0" smtClean="0">
                <a:latin typeface="Verdana" pitchFamily="34" charset="0"/>
                <a:ea typeface="ＭＳ Ｐゴシック"/>
              </a:rPr>
              <a:t>Our communities are equally diverse, including both developing and mature countries, organizations providing a second chance, and a combination of schools ranging from public schools to advanced education institutions</a:t>
            </a:r>
          </a:p>
          <a:p>
            <a:pPr lvl="2">
              <a:lnSpc>
                <a:spcPct val="100000"/>
              </a:lnSpc>
            </a:pPr>
            <a:r>
              <a:rPr lang="en-US" sz="900" dirty="0" smtClean="0">
                <a:latin typeface="Verdana" pitchFamily="34" charset="0"/>
                <a:ea typeface="ＭＳ Ｐゴシック"/>
              </a:rPr>
              <a:t>Upper secondary schools represent approximately 14%</a:t>
            </a:r>
          </a:p>
          <a:p>
            <a:pPr lvl="2">
              <a:lnSpc>
                <a:spcPct val="100000"/>
              </a:lnSpc>
            </a:pPr>
            <a:r>
              <a:rPr lang="en-US" sz="900" dirty="0" smtClean="0">
                <a:latin typeface="Verdana" pitchFamily="34" charset="0"/>
                <a:ea typeface="ＭＳ Ｐゴシック"/>
              </a:rPr>
              <a:t>2-3 year institutions, such as community and vocational schools, 34%</a:t>
            </a:r>
          </a:p>
          <a:p>
            <a:pPr lvl="2">
              <a:lnSpc>
                <a:spcPct val="100000"/>
              </a:lnSpc>
            </a:pPr>
            <a:r>
              <a:rPr lang="en-US" sz="900" dirty="0" smtClean="0">
                <a:latin typeface="Verdana" pitchFamily="34" charset="0"/>
                <a:ea typeface="ＭＳ Ｐゴシック"/>
              </a:rPr>
              <a:t>4 year institutions/universities, 47%</a:t>
            </a:r>
          </a:p>
          <a:p>
            <a:pPr lvl="2">
              <a:lnSpc>
                <a:spcPct val="100000"/>
              </a:lnSpc>
            </a:pPr>
            <a:r>
              <a:rPr lang="en-US" sz="900" dirty="0" smtClean="0">
                <a:latin typeface="Verdana" pitchFamily="34" charset="0"/>
                <a:ea typeface="ＭＳ Ｐゴシック"/>
              </a:rPr>
              <a:t>And the remaining schools, 5%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900" dirty="0" smtClean="0">
              <a:latin typeface="Verdana" pitchFamily="34" charset="0"/>
              <a:ea typeface="ＭＳ Ｐゴシック"/>
            </a:endParaRPr>
          </a:p>
          <a:p>
            <a:pPr>
              <a:lnSpc>
                <a:spcPct val="80000"/>
              </a:lnSpc>
            </a:pPr>
            <a:endParaRPr lang="en-US" sz="900" dirty="0" smtClean="0">
              <a:latin typeface="Verdana" pitchFamily="34" charset="0"/>
              <a:ea typeface="ＭＳ Ｐゴシック"/>
              <a:cs typeface="ＭＳ Ｐゴシック"/>
            </a:endParaRPr>
          </a:p>
          <a:p>
            <a:pPr>
              <a:lnSpc>
                <a:spcPct val="80000"/>
              </a:lnSpc>
            </a:pPr>
            <a:endParaRPr lang="en-US" sz="500" dirty="0" smtClean="0">
              <a:latin typeface="Verdana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7779" y="4405814"/>
            <a:ext cx="6918319" cy="5114850"/>
          </a:xfrm>
          <a:noFill/>
          <a:ln/>
        </p:spPr>
        <p:txBody>
          <a:bodyPr lIns="95657" tIns="50180" rIns="95657" bIns="50180"/>
          <a:lstStyle/>
          <a:p>
            <a:pPr>
              <a:lnSpc>
                <a:spcPct val="85000"/>
              </a:lnSpc>
            </a:pPr>
            <a:r>
              <a:rPr lang="en-US" sz="900" smtClean="0">
                <a:ea typeface="ＭＳ Ｐゴシック"/>
                <a:cs typeface="ＭＳ Ｐゴシック"/>
              </a:rPr>
              <a:t>We have come to understand that many people think of Cisco Networking Academy as a curriculum set when in fact it is functionally organized like a company, in order to provide the best possible service to its customers: students, instructors, and academies.</a:t>
            </a:r>
          </a:p>
          <a:p>
            <a:pPr>
              <a:lnSpc>
                <a:spcPct val="85000"/>
              </a:lnSpc>
            </a:pPr>
            <a:r>
              <a:rPr lang="en-US" sz="900" smtClean="0">
                <a:ea typeface="ＭＳ Ｐゴシック"/>
                <a:cs typeface="ＭＳ Ｐゴシック"/>
              </a:rPr>
              <a:t>Cisco Networking Academy is a comprehensive approach to education based on 4 key elements: </a:t>
            </a:r>
          </a:p>
          <a:p>
            <a:pPr lvl="1">
              <a:lnSpc>
                <a:spcPct val="85000"/>
              </a:lnSpc>
            </a:pPr>
            <a:r>
              <a:rPr lang="en-US" sz="900" smtClean="0">
                <a:ea typeface="ＭＳ Ｐゴシック"/>
              </a:rPr>
              <a:t>Curricula</a:t>
            </a:r>
          </a:p>
          <a:p>
            <a:pPr lvl="1">
              <a:lnSpc>
                <a:spcPct val="85000"/>
              </a:lnSpc>
            </a:pPr>
            <a:r>
              <a:rPr lang="en-US" sz="900" smtClean="0">
                <a:ea typeface="ＭＳ Ｐゴシック"/>
              </a:rPr>
              <a:t>Infrastructure</a:t>
            </a:r>
          </a:p>
          <a:p>
            <a:pPr lvl="1">
              <a:lnSpc>
                <a:spcPct val="85000"/>
              </a:lnSpc>
            </a:pPr>
            <a:r>
              <a:rPr lang="en-US" sz="900" smtClean="0">
                <a:ea typeface="ＭＳ Ｐゴシック"/>
              </a:rPr>
              <a:t>Relationships</a:t>
            </a:r>
          </a:p>
          <a:p>
            <a:pPr lvl="1">
              <a:lnSpc>
                <a:spcPct val="85000"/>
              </a:lnSpc>
            </a:pPr>
            <a:r>
              <a:rPr lang="en-US" sz="900" smtClean="0">
                <a:ea typeface="ＭＳ Ｐゴシック"/>
              </a:rPr>
              <a:t>Program Design and Support</a:t>
            </a:r>
          </a:p>
          <a:p>
            <a:pPr>
              <a:lnSpc>
                <a:spcPct val="85000"/>
              </a:lnSpc>
            </a:pPr>
            <a:r>
              <a:rPr lang="en-US" sz="900" b="1" smtClean="0">
                <a:ea typeface="ＭＳ Ｐゴシック"/>
                <a:cs typeface="ＭＳ Ｐゴシック"/>
              </a:rPr>
              <a:t>Our curricula</a:t>
            </a:r>
            <a:r>
              <a:rPr lang="en-US" sz="900" smtClean="0">
                <a:ea typeface="ＭＳ Ｐゴシック"/>
                <a:cs typeface="ＭＳ Ｐゴシック"/>
              </a:rPr>
              <a:t> include 14 courses providing entry-level technical skills to pursue a career path in IT.</a:t>
            </a:r>
          </a:p>
          <a:p>
            <a:pPr lvl="1">
              <a:lnSpc>
                <a:spcPct val="85000"/>
              </a:lnSpc>
            </a:pPr>
            <a:r>
              <a:rPr lang="en-US" sz="900" smtClean="0">
                <a:ea typeface="ＭＳ Ｐゴシック"/>
              </a:rPr>
              <a:t>Students enjoy a hands-on experience in labs and benefit from Instructor-led training. </a:t>
            </a:r>
          </a:p>
          <a:p>
            <a:pPr lvl="1">
              <a:lnSpc>
                <a:spcPct val="85000"/>
              </a:lnSpc>
            </a:pPr>
            <a:r>
              <a:rPr lang="en-US" sz="900" smtClean="0">
                <a:ea typeface="ＭＳ Ｐゴシック"/>
              </a:rPr>
              <a:t>The learning model is distinctive in that it offers a combination of online and instructor-led learning, in and out of the classroom.</a:t>
            </a:r>
          </a:p>
          <a:p>
            <a:pPr lvl="1">
              <a:lnSpc>
                <a:spcPct val="85000"/>
              </a:lnSpc>
            </a:pPr>
            <a:r>
              <a:rPr lang="en-US" sz="900" smtClean="0">
                <a:ea typeface="ＭＳ Ｐゴシック"/>
              </a:rPr>
              <a:t>Another point of differentiation is the assessments that ensure consistent high quality learning worldwide.</a:t>
            </a:r>
          </a:p>
          <a:p>
            <a:pPr lvl="1">
              <a:lnSpc>
                <a:spcPct val="85000"/>
              </a:lnSpc>
            </a:pPr>
            <a:r>
              <a:rPr lang="en-US" sz="900" smtClean="0">
                <a:ea typeface="ＭＳ Ｐゴシック"/>
              </a:rPr>
              <a:t>We are taking a strategic and managed approach to translation of our courses, aligned with UN standards, to ensure the most efficient execution and optimal local relevance</a:t>
            </a:r>
          </a:p>
          <a:p>
            <a:pPr>
              <a:lnSpc>
                <a:spcPct val="85000"/>
              </a:lnSpc>
            </a:pPr>
            <a:r>
              <a:rPr lang="en-US" sz="900" b="1" smtClean="0">
                <a:ea typeface="ＭＳ Ｐゴシック"/>
                <a:cs typeface="ＭＳ Ｐゴシック"/>
              </a:rPr>
              <a:t>Our infrastructure</a:t>
            </a:r>
            <a:r>
              <a:rPr lang="en-US" sz="900" smtClean="0">
                <a:ea typeface="ＭＳ Ｐゴシック"/>
                <a:cs typeface="ＭＳ Ｐゴシック"/>
              </a:rPr>
              <a:t> is robust – now residing back inside Cisco</a:t>
            </a:r>
          </a:p>
          <a:p>
            <a:pPr lvl="1">
              <a:lnSpc>
                <a:spcPct val="85000"/>
              </a:lnSpc>
            </a:pPr>
            <a:r>
              <a:rPr lang="en-US" sz="900" smtClean="0">
                <a:ea typeface="ＭＳ Ｐゴシック"/>
              </a:rPr>
              <a:t>2.5 Terabytes of Data are managed</a:t>
            </a:r>
          </a:p>
          <a:p>
            <a:pPr lvl="1">
              <a:lnSpc>
                <a:spcPct val="85000"/>
              </a:lnSpc>
            </a:pPr>
            <a:r>
              <a:rPr lang="en-US" sz="900" smtClean="0">
                <a:ea typeface="ＭＳ Ｐゴシック"/>
              </a:rPr>
              <a:t>Larger server count than Cisco.com</a:t>
            </a:r>
          </a:p>
          <a:p>
            <a:pPr lvl="1">
              <a:lnSpc>
                <a:spcPct val="85000"/>
              </a:lnSpc>
            </a:pPr>
            <a:r>
              <a:rPr lang="en-US" sz="900" smtClean="0">
                <a:ea typeface="ＭＳ Ｐゴシック"/>
              </a:rPr>
              <a:t>Approximately 1M+ assessments per month are delivered</a:t>
            </a:r>
          </a:p>
          <a:p>
            <a:pPr>
              <a:lnSpc>
                <a:spcPct val="85000"/>
              </a:lnSpc>
            </a:pPr>
            <a:r>
              <a:rPr lang="en-US" sz="900" b="1" smtClean="0">
                <a:ea typeface="ＭＳ Ｐゴシック"/>
                <a:cs typeface="ＭＳ Ｐゴシック"/>
              </a:rPr>
              <a:t>Our relationships</a:t>
            </a:r>
            <a:r>
              <a:rPr lang="en-US" sz="900" smtClean="0">
                <a:ea typeface="ＭＳ Ｐゴシック"/>
                <a:cs typeface="ＭＳ Ｐゴシック"/>
              </a:rPr>
              <a:t> with our Academies, Instructors, Governments and Partners are vital to success and supported through an eco-system approach to partnership</a:t>
            </a:r>
          </a:p>
          <a:p>
            <a:pPr lvl="1">
              <a:lnSpc>
                <a:spcPct val="85000"/>
              </a:lnSpc>
            </a:pPr>
            <a:r>
              <a:rPr lang="en-US" sz="900" smtClean="0">
                <a:ea typeface="ＭＳ Ｐゴシック"/>
              </a:rPr>
              <a:t>We are expanding our relationships to include employers who help keep us aware of market opportunities and design our courses accordingly</a:t>
            </a:r>
          </a:p>
          <a:p>
            <a:pPr>
              <a:lnSpc>
                <a:spcPct val="85000"/>
              </a:lnSpc>
            </a:pPr>
            <a:r>
              <a:rPr lang="en-US" sz="900" b="1" smtClean="0">
                <a:ea typeface="ＭＳ Ｐゴシック"/>
                <a:cs typeface="ＭＳ Ｐゴシック"/>
              </a:rPr>
              <a:t>Our program design and support</a:t>
            </a:r>
            <a:r>
              <a:rPr lang="en-US" sz="900" smtClean="0">
                <a:ea typeface="ＭＳ Ｐゴシック"/>
                <a:cs typeface="ＭＳ Ｐゴシック"/>
              </a:rPr>
              <a:t> is highly metrics-driven to ensure the best understanding of how well we are doing in all areas important to Networking Academy success</a:t>
            </a:r>
          </a:p>
          <a:p>
            <a:pPr lvl="1">
              <a:lnSpc>
                <a:spcPct val="85000"/>
              </a:lnSpc>
            </a:pPr>
            <a:r>
              <a:rPr lang="en-US" sz="900" smtClean="0">
                <a:ea typeface="ＭＳ Ｐゴシック"/>
              </a:rPr>
              <a:t>By taking a segmented approach we are designing our courses to address the specific career goals of our students, and offering skill sets to meet specific market needs.</a:t>
            </a:r>
          </a:p>
          <a:p>
            <a:pPr lvl="1">
              <a:lnSpc>
                <a:spcPct val="85000"/>
              </a:lnSpc>
            </a:pPr>
            <a:r>
              <a:rPr lang="en-US" sz="900" smtClean="0">
                <a:ea typeface="ＭＳ Ｐゴシック"/>
              </a:rPr>
              <a:t>Rather than simply providing skills for a vocational job, our students are prepared to pursue the IT careers of tomorrow.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1" name="Rectangle 11"/>
          <p:cNvSpPr txBox="1">
            <a:spLocks noGrp="1" noChangeArrowheads="1"/>
          </p:cNvSpPr>
          <p:nvPr/>
        </p:nvSpPr>
        <p:spPr bwMode="auto">
          <a:xfrm>
            <a:off x="6185941" y="8966448"/>
            <a:ext cx="849443" cy="295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7921" tIns="0" rIns="17921" bIns="0" anchor="b"/>
          <a:lstStyle/>
          <a:p>
            <a:pPr algn="ctr" defTabSz="858618" eaLnBrk="0" hangingPunct="0">
              <a:lnSpc>
                <a:spcPct val="90000"/>
              </a:lnSpc>
            </a:pPr>
            <a:fld id="{27CB6D28-E7EB-4930-A5B1-AEE8BAA5A6B6}" type="slidenum">
              <a:rPr lang="en-US" sz="800" i="0"/>
              <a:pPr algn="ctr" defTabSz="858618" eaLnBrk="0" hangingPunct="0">
                <a:lnSpc>
                  <a:spcPct val="90000"/>
                </a:lnSpc>
              </a:pPr>
              <a:t>6</a:t>
            </a:fld>
            <a:endParaRPr lang="en-US" sz="800" i="0" dirty="0"/>
          </a:p>
        </p:txBody>
      </p:sp>
      <p:sp>
        <p:nvSpPr>
          <p:cNvPr id="225282" name="Rectangle 11"/>
          <p:cNvSpPr txBox="1">
            <a:spLocks noGrp="1" noChangeArrowheads="1"/>
          </p:cNvSpPr>
          <p:nvPr/>
        </p:nvSpPr>
        <p:spPr bwMode="auto">
          <a:xfrm>
            <a:off x="6185941" y="8966448"/>
            <a:ext cx="849443" cy="295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7921" tIns="0" rIns="17921" bIns="0" anchor="b"/>
          <a:lstStyle/>
          <a:p>
            <a:pPr algn="ctr" defTabSz="858618" eaLnBrk="0" hangingPunct="0">
              <a:lnSpc>
                <a:spcPct val="90000"/>
              </a:lnSpc>
            </a:pPr>
            <a:fld id="{DD6C8018-D535-4525-A57F-C53302F5C634}" type="slidenum">
              <a:rPr lang="en-US" sz="800"/>
              <a:pPr algn="ctr" defTabSz="858618" eaLnBrk="0" hangingPunct="0">
                <a:lnSpc>
                  <a:spcPct val="90000"/>
                </a:lnSpc>
              </a:pPr>
              <a:t>6</a:t>
            </a:fld>
            <a:endParaRPr lang="en-US" sz="800" dirty="0"/>
          </a:p>
        </p:txBody>
      </p:sp>
      <p:sp>
        <p:nvSpPr>
          <p:cNvPr id="225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GB" sz="900" dirty="0" smtClean="0">
                <a:ea typeface="ＭＳ Ｐゴシック"/>
                <a:cs typeface="ＭＳ Ｐゴシック"/>
              </a:rPr>
              <a:t>The flexibility of the new scoring model allow the necessary richness to recreate the thinking of extended integrated activities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33C719-E8C2-498D-BC91-84A5835DA647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71A0"/>
                </a:solidFill>
              </a:rPr>
              <a:t>As you can see, here we have a side by side representation of the current architecture and the new architecture we will be testing. </a:t>
            </a:r>
          </a:p>
          <a:p>
            <a:endParaRPr lang="en-US" dirty="0" smtClean="0">
              <a:solidFill>
                <a:srgbClr val="0071A0"/>
              </a:solidFill>
            </a:endParaRPr>
          </a:p>
          <a:p>
            <a:r>
              <a:rPr lang="en-US" dirty="0" smtClean="0">
                <a:solidFill>
                  <a:srgbClr val="0071A0"/>
                </a:solidFill>
              </a:rPr>
              <a:t>You’ll notice a new institution called, Academy Support Center</a:t>
            </a:r>
          </a:p>
          <a:p>
            <a:pPr lvl="1"/>
            <a:r>
              <a:rPr lang="en-US" dirty="0" smtClean="0"/>
              <a:t>The Academy Support Center is designed to ensure that the Academy receives the right level of communications and support on baseline services – the people that this entity will support are the administrators at the Academy. Without this support in the biz architecture there is no ecosystem partner focused on supporting those roles.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783DD-1053-4C6A-8989-464537B8831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Pt_4face_02120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1350"/>
            <a:ext cx="9144000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78"/>
          <p:cNvSpPr>
            <a:spLocks noChangeArrowheads="1"/>
          </p:cNvSpPr>
          <p:nvPr/>
        </p:nvSpPr>
        <p:spPr bwMode="auto">
          <a:xfrm>
            <a:off x="4498975" y="6672263"/>
            <a:ext cx="2022475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 anchorCtr="1">
            <a:spAutoFit/>
          </a:bodyPr>
          <a:lstStyle/>
          <a:p>
            <a:pPr defTabSz="814388" eaLnBrk="0" hangingPunct="0">
              <a:defRPr/>
            </a:pPr>
            <a:r>
              <a:rPr lang="en-US" sz="700" dirty="0">
                <a:solidFill>
                  <a:srgbClr val="D3D3D3"/>
                </a:solidFill>
                <a:cs typeface="+mn-cs"/>
              </a:rPr>
              <a:t>© 2008 Cisco Systems, Inc. All rights reserved.</a:t>
            </a:r>
          </a:p>
        </p:txBody>
      </p:sp>
      <p:sp>
        <p:nvSpPr>
          <p:cNvPr id="6" name="Rectangle 279"/>
          <p:cNvSpPr>
            <a:spLocks noChangeArrowheads="1"/>
          </p:cNvSpPr>
          <p:nvPr/>
        </p:nvSpPr>
        <p:spPr bwMode="auto">
          <a:xfrm>
            <a:off x="6896100" y="6672263"/>
            <a:ext cx="877888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 eaLnBrk="0" hangingPunct="0">
              <a:defRPr/>
            </a:pPr>
            <a:r>
              <a:rPr lang="en-US" sz="700">
                <a:solidFill>
                  <a:srgbClr val="D3D3D3"/>
                </a:solidFill>
                <a:cs typeface="+mn-cs"/>
              </a:rPr>
              <a:t>Cisco Confidential</a:t>
            </a:r>
          </a:p>
        </p:txBody>
      </p:sp>
      <p:sp>
        <p:nvSpPr>
          <p:cNvPr id="7" name="Rectangle 280"/>
          <p:cNvSpPr>
            <a:spLocks noChangeArrowheads="1"/>
          </p:cNvSpPr>
          <p:nvPr/>
        </p:nvSpPr>
        <p:spPr bwMode="auto">
          <a:xfrm>
            <a:off x="193675" y="6672263"/>
            <a:ext cx="962025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124" tIns="41061" rIns="82124" bIns="41061" anchor="b">
            <a:spAutoFit/>
          </a:bodyPr>
          <a:lstStyle/>
          <a:p>
            <a:pPr defTabSz="814388" eaLnBrk="0" hangingPunct="0">
              <a:defRPr/>
            </a:pPr>
            <a:r>
              <a:rPr lang="en-US" sz="700">
                <a:solidFill>
                  <a:srgbClr val="D3D3D3"/>
                </a:solidFill>
                <a:cs typeface="+mn-cs"/>
              </a:rPr>
              <a:t>Presentation_ID</a:t>
            </a:r>
          </a:p>
        </p:txBody>
      </p:sp>
      <p:sp>
        <p:nvSpPr>
          <p:cNvPr id="8" name="Rectangle 281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 eaLnBrk="0" hangingPunct="0">
              <a:defRPr/>
            </a:pPr>
            <a:fld id="{59CA72D4-500F-4766-A0B8-007C4108FD4B}" type="slidenum">
              <a:rPr lang="en-US" sz="1000">
                <a:solidFill>
                  <a:srgbClr val="D3D3D3"/>
                </a:solidFill>
                <a:cs typeface="+mn-cs"/>
              </a:rPr>
              <a:pPr algn="r" defTabSz="814388" eaLnBrk="0" hangingPunct="0">
                <a:defRPr/>
              </a:pPr>
              <a:t>‹#›</a:t>
            </a:fld>
            <a:endParaRPr lang="en-US" sz="1000">
              <a:solidFill>
                <a:srgbClr val="D3D3D3"/>
              </a:solidFill>
              <a:cs typeface="+mn-cs"/>
            </a:endParaRPr>
          </a:p>
        </p:txBody>
      </p:sp>
      <p:pic>
        <p:nvPicPr>
          <p:cNvPr id="9" name="Picture 331" descr="Cisco_New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3225" y="5940425"/>
            <a:ext cx="33543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33" descr="Cisc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6063" y="119063"/>
            <a:ext cx="11715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873" name="Rectangle 209"/>
          <p:cNvSpPr>
            <a:spLocks noGrp="1" noChangeArrowheads="1"/>
          </p:cNvSpPr>
          <p:nvPr>
            <p:ph type="ctrTitle"/>
          </p:nvPr>
        </p:nvSpPr>
        <p:spPr bwMode="white">
          <a:xfrm>
            <a:off x="311150" y="2671763"/>
            <a:ext cx="3768725" cy="830262"/>
          </a:xfrm>
          <a:ln/>
        </p:spPr>
        <p:txBody>
          <a:bodyPr anchor="ctr"/>
          <a:lstStyle>
            <a:lvl1pPr>
              <a:defRPr sz="30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69874" name="Rectangle 210"/>
          <p:cNvSpPr>
            <a:spLocks noGrp="1" noChangeArrowheads="1"/>
          </p:cNvSpPr>
          <p:nvPr>
            <p:ph type="subTitle" idx="1"/>
          </p:nvPr>
        </p:nvSpPr>
        <p:spPr>
          <a:xfrm>
            <a:off x="311150" y="4672013"/>
            <a:ext cx="4103688" cy="658812"/>
          </a:xfrm>
          <a:ln/>
        </p:spPr>
        <p:txBody>
          <a:bodyPr/>
          <a:lstStyle>
            <a:lvl1pPr marL="0" indent="0">
              <a:lnSpc>
                <a:spcPct val="9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5925" y="798513"/>
            <a:ext cx="2035175" cy="4787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638" y="798513"/>
            <a:ext cx="5957887" cy="4787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55638" y="798513"/>
            <a:ext cx="8145462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55638" y="2014538"/>
            <a:ext cx="3894137" cy="17097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02175" y="2014538"/>
            <a:ext cx="3894138" cy="17097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55638" y="3876675"/>
            <a:ext cx="3894137" cy="17097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2175" y="3876675"/>
            <a:ext cx="3894138" cy="17097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98513"/>
            <a:ext cx="8145462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55638" y="2014538"/>
            <a:ext cx="3894137" cy="3571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2014538"/>
            <a:ext cx="3894138" cy="3571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Large photo with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8328" y="310896"/>
            <a:ext cx="8476488" cy="607539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n-lt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333375" y="310896"/>
            <a:ext cx="8474869" cy="6054185"/>
          </a:xfrm>
          <a:ln>
            <a:solidFill>
              <a:schemeClr val="bg2"/>
            </a:solidFill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baseline="0" dirty="0">
                <a:solidFill>
                  <a:srgbClr val="546568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Photo placeholder</a:t>
            </a:r>
            <a:endParaRPr lang="en-US" dirty="0"/>
          </a:p>
        </p:txBody>
      </p:sp>
      <p:pic>
        <p:nvPicPr>
          <p:cNvPr id="3" name="Picture 2" descr="bottom b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3375" y="6374862"/>
            <a:ext cx="8477250" cy="171450"/>
          </a:xfrm>
          <a:prstGeom prst="rect">
            <a:avLst/>
          </a:prstGeom>
        </p:spPr>
      </p:pic>
      <p:sp>
        <p:nvSpPr>
          <p:cNvPr id="11" name="Rectangle 5"/>
          <p:cNvSpPr>
            <a:spLocks noChangeArrowheads="1"/>
          </p:cNvSpPr>
          <p:nvPr/>
        </p:nvSpPr>
        <p:spPr bwMode="ltGray">
          <a:xfrm>
            <a:off x="7763787" y="6584512"/>
            <a:ext cx="811863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marL="0" algn="r" defTabSz="814388" rtl="0" eaLnBrk="1" latinLnBrk="0" hangingPunct="1">
              <a:lnSpc>
                <a:spcPct val="100000"/>
              </a:lnSpc>
            </a:pPr>
            <a:r>
              <a:rPr lang="en-US" sz="600" kern="1200" dirty="0">
                <a:solidFill>
                  <a:srgbClr val="C0C0C0"/>
                </a:solidFill>
                <a:latin typeface="+mj-lt"/>
                <a:ea typeface="+mn-ea"/>
                <a:cs typeface="+mn-cs"/>
              </a:rPr>
              <a:t>Cisco Confidential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ltGray">
          <a:xfrm>
            <a:off x="251373" y="6586246"/>
            <a:ext cx="3420515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 smtClean="0">
                <a:solidFill>
                  <a:srgbClr val="C0C0C0"/>
                </a:solidFill>
                <a:latin typeface="+mj-lt"/>
              </a:rPr>
              <a:t>© 2010 Cisco and/or its affiliates. All rights reserved.</a:t>
            </a:r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ltGray">
          <a:xfrm>
            <a:off x="8639981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rgbClr val="C0C0C0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702" y="432215"/>
            <a:ext cx="8588861" cy="838200"/>
          </a:xfr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-1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39713" y="1339745"/>
            <a:ext cx="8578850" cy="4965700"/>
          </a:xfrm>
        </p:spPr>
        <p:txBody>
          <a:bodyPr/>
          <a:lstStyle>
            <a:lvl1pPr>
              <a:lnSpc>
                <a:spcPct val="95000"/>
              </a:lnSpc>
              <a:spcBef>
                <a:spcPts val="1480"/>
              </a:spcBef>
              <a:defRPr sz="2200">
                <a:solidFill>
                  <a:srgbClr val="435153"/>
                </a:solidFill>
                <a:latin typeface="+mj-lt"/>
              </a:defRPr>
            </a:lvl1pPr>
            <a:lvl2pPr>
              <a:lnSpc>
                <a:spcPct val="95000"/>
              </a:lnSpc>
              <a:spcBef>
                <a:spcPts val="600"/>
              </a:spcBef>
              <a:defRPr>
                <a:solidFill>
                  <a:srgbClr val="435153"/>
                </a:solidFill>
                <a:latin typeface="+mj-lt"/>
              </a:defRPr>
            </a:lvl2pPr>
            <a:lvl3pPr>
              <a:defRPr>
                <a:solidFill>
                  <a:srgbClr val="435153"/>
                </a:solidFill>
                <a:latin typeface="+mj-lt"/>
              </a:defRPr>
            </a:lvl3pPr>
            <a:lvl4pPr>
              <a:defRPr>
                <a:solidFill>
                  <a:srgbClr val="435153"/>
                </a:solidFill>
                <a:latin typeface="+mj-lt"/>
              </a:defRPr>
            </a:lvl4pPr>
            <a:lvl5pPr>
              <a:defRPr>
                <a:solidFill>
                  <a:srgbClr val="435153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 solid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C:\Documents and Settings\contractor\Desktop\Blue_Green_Gradi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</p:spPr>
      </p:pic>
      <p:sp>
        <p:nvSpPr>
          <p:cNvPr id="29" name="Rounded Rectangle 28"/>
          <p:cNvSpPr/>
          <p:nvPr/>
        </p:nvSpPr>
        <p:spPr>
          <a:xfrm>
            <a:off x="1823499" y="-3570592"/>
            <a:ext cx="1729740" cy="1401417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  <a:alpha val="18000"/>
                </a:scheme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0" y="-637720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  <a:alpha val="18000"/>
                </a:scheme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1" name="Rounded Rectangle 30"/>
          <p:cNvSpPr/>
          <p:nvPr/>
        </p:nvSpPr>
        <p:spPr>
          <a:xfrm rot="10800000">
            <a:off x="1013791" y="4248605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585483" y="-2913279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lumMod val="75000"/>
                  <a:alpha val="28000"/>
                </a:schemeClr>
              </a:gs>
              <a:gs pos="100000">
                <a:schemeClr val="accent4">
                  <a:lumMod val="75000"/>
                  <a:alpha val="29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8105451" y="5699195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lumMod val="75000"/>
                  <a:alpha val="28000"/>
                </a:schemeClr>
              </a:gs>
              <a:gs pos="100000">
                <a:schemeClr val="accent4">
                  <a:lumMod val="75000"/>
                  <a:alpha val="29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4" name="Rounded Rectangle 33"/>
          <p:cNvSpPr/>
          <p:nvPr/>
        </p:nvSpPr>
        <p:spPr>
          <a:xfrm rot="10800000">
            <a:off x="3036073" y="1516172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1393" y="1236689"/>
            <a:ext cx="8112125" cy="2918779"/>
          </a:xfrm>
        </p:spPr>
        <p:txBody>
          <a:bodyPr/>
          <a:lstStyle>
            <a:lvl1pPr>
              <a:lnSpc>
                <a:spcPct val="90000"/>
              </a:lnSpc>
              <a:defRPr sz="6000" b="0" spc="-2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grpSp>
        <p:nvGrpSpPr>
          <p:cNvPr id="4" name="Group 38"/>
          <p:cNvGrpSpPr/>
          <p:nvPr/>
        </p:nvGrpSpPr>
        <p:grpSpPr>
          <a:xfrm>
            <a:off x="341314" y="311151"/>
            <a:ext cx="829170" cy="438358"/>
            <a:chOff x="609600" y="528537"/>
            <a:chExt cx="1444734" cy="763789"/>
          </a:xfrm>
          <a:solidFill>
            <a:schemeClr val="bg1"/>
          </a:solidFill>
        </p:grpSpPr>
        <p:sp>
          <p:nvSpPr>
            <p:cNvPr id="64" name="Rectangle 63"/>
            <p:cNvSpPr>
              <a:spLocks noChangeArrowheads="1"/>
            </p:cNvSpPr>
            <p:nvPr/>
          </p:nvSpPr>
          <p:spPr bwMode="black">
            <a:xfrm>
              <a:off x="1016578" y="1035681"/>
              <a:ext cx="65914" cy="2497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black">
            <a:xfrm>
              <a:off x="1400563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black">
            <a:xfrm>
              <a:off x="740661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7" name="Freeform 66"/>
            <p:cNvSpPr>
              <a:spLocks noEditPoints="1"/>
            </p:cNvSpPr>
            <p:nvPr/>
          </p:nvSpPr>
          <p:spPr bwMode="black">
            <a:xfrm>
              <a:off x="1660385" y="1028765"/>
              <a:ext cx="262122" cy="263561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black">
            <a:xfrm>
              <a:off x="1167566" y="1028765"/>
              <a:ext cx="170916" cy="263561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black">
            <a:xfrm>
              <a:off x="609600" y="732931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black">
            <a:xfrm>
              <a:off x="783581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black">
            <a:xfrm>
              <a:off x="954497" y="528537"/>
              <a:ext cx="62081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black">
            <a:xfrm>
              <a:off x="1128478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black">
            <a:xfrm>
              <a:off x="1298627" y="732931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black">
            <a:xfrm>
              <a:off x="1472608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black">
            <a:xfrm>
              <a:off x="1646590" y="528537"/>
              <a:ext cx="62848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black">
            <a:xfrm>
              <a:off x="1817505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black">
            <a:xfrm>
              <a:off x="1991486" y="732931"/>
              <a:ext cx="62848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36383" y="4464068"/>
            <a:ext cx="8112126" cy="38417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 and Title Go Here</a:t>
            </a:r>
            <a:endParaRPr lang="en-US" dirty="0"/>
          </a:p>
        </p:txBody>
      </p:sp>
      <p:sp>
        <p:nvSpPr>
          <p:cNvPr id="59" name="Rectangle 5"/>
          <p:cNvSpPr>
            <a:spLocks noChangeArrowheads="1"/>
          </p:cNvSpPr>
          <p:nvPr/>
        </p:nvSpPr>
        <p:spPr bwMode="ltGray">
          <a:xfrm>
            <a:off x="7763787" y="6584512"/>
            <a:ext cx="811863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chemeClr val="bg2"/>
                </a:solidFill>
                <a:latin typeface="CiscoSans ExtraLight" pitchFamily="34" charset="0"/>
              </a:rPr>
              <a:t>Cisco Confidential</a:t>
            </a:r>
          </a:p>
        </p:txBody>
      </p:sp>
      <p:sp>
        <p:nvSpPr>
          <p:cNvPr id="63" name="Rectangle 7"/>
          <p:cNvSpPr>
            <a:spLocks noChangeArrowheads="1"/>
          </p:cNvSpPr>
          <p:nvPr/>
        </p:nvSpPr>
        <p:spPr bwMode="ltGray">
          <a:xfrm>
            <a:off x="8649525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chemeClr val="bg2"/>
                </a:solidFill>
                <a:latin typeface="CiscoSans ExtraLight" pitchFamily="34" charset="0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chemeClr val="bg2"/>
              </a:solidFill>
              <a:latin typeface="CiscoSans ExtraLight" pitchFamily="34" charset="0"/>
            </a:endParaRPr>
          </a:p>
        </p:txBody>
      </p:sp>
      <p:sp>
        <p:nvSpPr>
          <p:cNvPr id="35" name="Rectangle 4"/>
          <p:cNvSpPr>
            <a:spLocks noChangeArrowheads="1"/>
          </p:cNvSpPr>
          <p:nvPr/>
        </p:nvSpPr>
        <p:spPr bwMode="ltGray">
          <a:xfrm>
            <a:off x="251373" y="6586246"/>
            <a:ext cx="3291927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 smtClean="0">
                <a:solidFill>
                  <a:srgbClr val="FFFFFF"/>
                </a:solidFill>
                <a:latin typeface="CiscoSans ExtraLight" pitchFamily="34" charset="0"/>
              </a:rPr>
              <a:t>© 2010 Cisco and/or its affiliates. All rights reserved.</a:t>
            </a:r>
            <a:endParaRPr lang="en-US" sz="600" dirty="0">
              <a:solidFill>
                <a:srgbClr val="FFFFFF"/>
              </a:solidFill>
              <a:latin typeface="CiscoSans Extra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189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autoRev="1" fill="remove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77778E-6 -2.22045E-16 L -2.77778E-6 -1.425 " pathEditMode="fixed" rAng="0" ptsTypes="AA">
                                      <p:cBhvr>
                                        <p:cTn id="6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1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3.05556E-6 0.88611 " pathEditMode="fixed" rAng="0" ptsTypes="AA">
                                      <p:cBhvr>
                                        <p:cTn id="8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repeatCount="indefinite" accel="50000" decel="50000" autoRev="1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5E-6 3.7037E-6 L -2.5E-6 -1.33195 " pathEditMode="fixed" rAng="0" ptsTypes="AA">
                                      <p:cBhvr>
                                        <p:cTn id="10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ccel="50000" decel="50000" autoRev="1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-1.94444E-6 4.07407E-6 L -1.94444E-6 -1.42084 " pathEditMode="fixed" rAng="0" ptsTypes="AA">
                                      <p:cBhvr>
                                        <p:cTn id="12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1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1.94444E-6 4.07407E-6 L 1.94444E-6 0.81944 " pathEditMode="fixed" rAng="0" ptsTypes="AA">
                                      <p:cBhvr>
                                        <p:cTn id="1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autoRev="1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3.61111E-6 2.59259E-6 L -3.61111E-6 1.19028 " pathEditMode="fixed" rAng="0" ptsTypes="AA">
                                      <p:cBhvr>
                                        <p:cTn id="16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638" y="2014538"/>
            <a:ext cx="3894137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2014538"/>
            <a:ext cx="3894138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146"/>
          <p:cNvSpPr>
            <a:spLocks noGrp="1" noChangeArrowheads="1"/>
          </p:cNvSpPr>
          <p:nvPr>
            <p:ph type="title"/>
          </p:nvPr>
        </p:nvSpPr>
        <p:spPr bwMode="auto">
          <a:xfrm>
            <a:off x="655638" y="798513"/>
            <a:ext cx="8145462" cy="838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368777" name="Rectangle 6281"/>
          <p:cNvSpPr>
            <a:spLocks noChangeArrowheads="1"/>
          </p:cNvSpPr>
          <p:nvPr/>
        </p:nvSpPr>
        <p:spPr bwMode="auto">
          <a:xfrm>
            <a:off x="193675" y="6672263"/>
            <a:ext cx="962025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124" tIns="41061" rIns="82124" bIns="41061" anchor="b">
            <a:spAutoFit/>
          </a:bodyPr>
          <a:lstStyle/>
          <a:p>
            <a:pPr defTabSz="814388" eaLnBrk="0" hangingPunct="0">
              <a:defRPr/>
            </a:pPr>
            <a:r>
              <a:rPr lang="en-US" sz="700">
                <a:solidFill>
                  <a:srgbClr val="D3D3D3"/>
                </a:solidFill>
                <a:cs typeface="+mn-cs"/>
              </a:rPr>
              <a:t>Presentation_ID</a:t>
            </a:r>
          </a:p>
        </p:txBody>
      </p:sp>
      <p:sp>
        <p:nvSpPr>
          <p:cNvPr id="368778" name="Rectangle 6282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 eaLnBrk="0" hangingPunct="0">
              <a:defRPr/>
            </a:pPr>
            <a:fld id="{25381634-C991-4EBB-B526-88764495F707}" type="slidenum">
              <a:rPr lang="en-US" sz="1000">
                <a:solidFill>
                  <a:srgbClr val="D3D3D3"/>
                </a:solidFill>
                <a:cs typeface="+mn-cs"/>
              </a:rPr>
              <a:pPr algn="r" defTabSz="814388" eaLnBrk="0" hangingPunct="0">
                <a:defRPr/>
              </a:pPr>
              <a:t>‹#›</a:t>
            </a:fld>
            <a:endParaRPr lang="en-US" sz="1000">
              <a:solidFill>
                <a:srgbClr val="D3D3D3"/>
              </a:solidFill>
              <a:cs typeface="+mn-cs"/>
            </a:endParaRPr>
          </a:p>
        </p:txBody>
      </p:sp>
      <p:sp>
        <p:nvSpPr>
          <p:cNvPr id="1029" name="Rectangle 628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5638" y="2014538"/>
            <a:ext cx="7940675" cy="3571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Body 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68808" name="Rectangle 6312"/>
          <p:cNvSpPr>
            <a:spLocks noChangeArrowheads="1"/>
          </p:cNvSpPr>
          <p:nvPr/>
        </p:nvSpPr>
        <p:spPr bwMode="auto">
          <a:xfrm>
            <a:off x="4498975" y="6672263"/>
            <a:ext cx="2022475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 anchorCtr="1">
            <a:spAutoFit/>
          </a:bodyPr>
          <a:lstStyle/>
          <a:p>
            <a:pPr defTabSz="814388" eaLnBrk="0" hangingPunct="0">
              <a:defRPr/>
            </a:pPr>
            <a:r>
              <a:rPr lang="en-US" sz="700" dirty="0">
                <a:solidFill>
                  <a:srgbClr val="D3D3D3"/>
                </a:solidFill>
                <a:cs typeface="+mn-cs"/>
              </a:rPr>
              <a:t>© 2008 Cisco Systems, Inc. All rights reserved.</a:t>
            </a:r>
          </a:p>
        </p:txBody>
      </p:sp>
      <p:sp>
        <p:nvSpPr>
          <p:cNvPr id="368809" name="Rectangle 6313"/>
          <p:cNvSpPr>
            <a:spLocks noChangeArrowheads="1"/>
          </p:cNvSpPr>
          <p:nvPr/>
        </p:nvSpPr>
        <p:spPr bwMode="auto">
          <a:xfrm>
            <a:off x="6896100" y="6672263"/>
            <a:ext cx="877888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 eaLnBrk="0" hangingPunct="0">
              <a:defRPr/>
            </a:pPr>
            <a:r>
              <a:rPr lang="en-US" sz="700">
                <a:solidFill>
                  <a:srgbClr val="D3D3D3"/>
                </a:solidFill>
                <a:cs typeface="+mn-cs"/>
              </a:rPr>
              <a:t>Cisco Confidential</a:t>
            </a:r>
          </a:p>
        </p:txBody>
      </p:sp>
      <p:pic>
        <p:nvPicPr>
          <p:cNvPr id="1032" name="Picture 8" descr="Rev08_Cisco_BrandBar10_060408.png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0"/>
            <a:ext cx="9144000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1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65" r:id="rId9"/>
    <p:sldLayoutId id="2147483664" r:id="rId10"/>
    <p:sldLayoutId id="2147483663" r:id="rId11"/>
    <p:sldLayoutId id="2147483662" r:id="rId12"/>
    <p:sldLayoutId id="2147483661" r:id="rId13"/>
    <p:sldLayoutId id="2147483674" r:id="rId14"/>
    <p:sldLayoutId id="2147483675" r:id="rId15"/>
    <p:sldLayoutId id="2147483676" r:id="rId16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+mj-lt"/>
          <a:ea typeface="+mj-ea"/>
          <a:cs typeface="+mj-cs"/>
        </a:defRPr>
      </a:lvl1pPr>
      <a:lvl2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2pPr>
      <a:lvl3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3pPr>
      <a:lvl4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4pPr>
      <a:lvl5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5pPr>
      <a:lvl6pPr marL="4572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6pPr>
      <a:lvl7pPr marL="9144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7pPr>
      <a:lvl8pPr marL="13716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8pPr>
      <a:lvl9pPr marL="18288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9pPr>
    </p:titleStyle>
    <p:bodyStyle>
      <a:lvl1pPr marL="236538" indent="-236538" algn="l" defTabSz="814388" rtl="0" eaLnBrk="0" fontAlgn="base" hangingPunct="0">
        <a:lnSpc>
          <a:spcPct val="95000"/>
        </a:lnSpc>
        <a:spcBef>
          <a:spcPct val="50000"/>
        </a:spcBef>
        <a:spcAft>
          <a:spcPct val="0"/>
        </a:spcAft>
        <a:buClr>
          <a:srgbClr val="708CA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17475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2pPr>
      <a:lvl3pPr marL="914400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3pPr>
      <a:lvl4pPr marL="1254125" indent="117475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4pPr>
      <a:lvl5pPr marL="1604963" indent="223838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5pPr>
      <a:lvl6pPr marL="20621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6pPr>
      <a:lvl7pPr marL="25193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7pPr>
      <a:lvl8pPr marL="29765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8pPr>
      <a:lvl9pPr marL="34337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4" Type="http://schemas.openxmlformats.org/officeDocument/2006/relationships/image" Target="../media/image46.jpe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jpe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jpe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Relationship Id="rId9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33400" y="1828800"/>
            <a:ext cx="8112125" cy="2918779"/>
          </a:xfrm>
        </p:spPr>
        <p:txBody>
          <a:bodyPr/>
          <a:lstStyle/>
          <a:p>
            <a:r>
              <a:rPr lang="en-US" dirty="0" smtClean="0"/>
              <a:t>Cisco’s Networking Academy Scale and Approach</a:t>
            </a:r>
            <a:endParaRPr lang="en-US" dirty="0"/>
          </a:p>
        </p:txBody>
      </p:sp>
      <p:sp>
        <p:nvSpPr>
          <p:cNvPr id="3" name="Title 5"/>
          <p:cNvSpPr txBox="1">
            <a:spLocks/>
          </p:cNvSpPr>
          <p:nvPr/>
        </p:nvSpPr>
        <p:spPr bwMode="auto">
          <a:xfrm>
            <a:off x="533400" y="5486400"/>
            <a:ext cx="8112125" cy="63277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>
            <a:lvl1pPr algn="l" defTabSz="814388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b="0" spc="-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814388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Arial" charset="0"/>
              </a:defRPr>
            </a:lvl2pPr>
            <a:lvl3pPr algn="l" defTabSz="814388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Arial" charset="0"/>
              </a:defRPr>
            </a:lvl3pPr>
            <a:lvl4pPr algn="l" defTabSz="814388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Arial" charset="0"/>
              </a:defRPr>
            </a:lvl4pPr>
            <a:lvl5pPr algn="l" defTabSz="814388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Arial" charset="0"/>
              </a:defRPr>
            </a:lvl5pPr>
            <a:lvl6pPr marL="457200" algn="l" defTabSz="814388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Arial" charset="0"/>
              </a:defRPr>
            </a:lvl6pPr>
            <a:lvl7pPr marL="914400" algn="l" defTabSz="814388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Arial" charset="0"/>
              </a:defRPr>
            </a:lvl7pPr>
            <a:lvl8pPr marL="1371600" algn="l" defTabSz="814388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Arial" charset="0"/>
              </a:defRPr>
            </a:lvl8pPr>
            <a:lvl9pPr marL="1828800" algn="l" defTabSz="814388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Arial" charset="0"/>
              </a:defRPr>
            </a:lvl9pPr>
          </a:lstStyle>
          <a:p>
            <a:r>
              <a:rPr lang="en-US" sz="2800" dirty="0" smtClean="0"/>
              <a:t>Gary </a:t>
            </a:r>
            <a:r>
              <a:rPr lang="en-US" sz="2800" dirty="0" err="1" smtClean="0"/>
              <a:t>Coman</a:t>
            </a:r>
            <a:r>
              <a:rPr lang="en-US" sz="2800" dirty="0" smtClean="0"/>
              <a:t> </a:t>
            </a:r>
          </a:p>
          <a:p>
            <a:r>
              <a:rPr lang="en-US" sz="2800" dirty="0" smtClean="0"/>
              <a:t>Director – Technical Advocacy</a:t>
            </a:r>
          </a:p>
          <a:p>
            <a:r>
              <a:rPr lang="en-US" sz="2800" dirty="0" smtClean="0"/>
              <a:t>Cisco Networking Academies</a:t>
            </a:r>
          </a:p>
        </p:txBody>
      </p:sp>
    </p:spTree>
    <p:extLst>
      <p:ext uri="{BB962C8B-B14F-4D97-AF65-F5344CB8AC3E}">
        <p14:creationId xmlns:p14="http://schemas.microsoft.com/office/powerpoint/2010/main" val="3601384028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838200"/>
            <a:ext cx="8219182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04800" y="381000"/>
            <a:ext cx="83820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814388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708C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PT + Assessment + Game Layer =&gt; Aspire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73761" name="Rectangle 1"/>
          <p:cNvSpPr>
            <a:spLocks noChangeArrowheads="1"/>
          </p:cNvSpPr>
          <p:nvPr/>
        </p:nvSpPr>
        <p:spPr bwMode="auto">
          <a:xfrm>
            <a:off x="457200" y="6019800"/>
            <a:ext cx="81534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Behrens, J. T., Frezzo, D. C., Mislevy, R. J.,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Kroopnick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M., &amp; Wise, D. (2007). Structural, Functional and Semiotic Symmetries in Simulation-Based Games and Assessments. In E. L. Baker, J.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Dickieson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W.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Wulfeck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&amp; H. F. O'Neil (Eds.)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/>
                <a:ea typeface="Times New Roman" pitchFamily="18" charset="0"/>
                <a:cs typeface="Times New Roman" pitchFamily="18" charset="0"/>
              </a:rPr>
              <a:t>Assessment of Problem Solving Using Simulations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(pp. 59-80). New York: Erlbaum.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657044" y="1219200"/>
            <a:ext cx="8486956" cy="5158595"/>
            <a:chOff x="165100" y="798513"/>
            <a:chExt cx="10274300" cy="6019800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5100" y="798513"/>
              <a:ext cx="10274300" cy="6019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Oval 5"/>
            <p:cNvSpPr/>
            <p:nvPr/>
          </p:nvSpPr>
          <p:spPr bwMode="auto">
            <a:xfrm>
              <a:off x="6875253" y="5073287"/>
              <a:ext cx="1314784" cy="762000"/>
            </a:xfrm>
            <a:prstGeom prst="ellips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2124" tIns="41061" rIns="82124" bIns="41061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814388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38200" y="990600"/>
          <a:ext cx="7010400" cy="4966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</a:tblGrid>
              <a:tr h="449213">
                <a:tc>
                  <a:txBody>
                    <a:bodyPr/>
                    <a:lstStyle/>
                    <a:p>
                      <a:r>
                        <a:rPr lang="en-US" dirty="0" smtClean="0"/>
                        <a:t>Proficiency Dimension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Example evidence</a:t>
                      </a:r>
                      <a:endParaRPr lang="en-US" dirty="0"/>
                    </a:p>
                  </a:txBody>
                  <a:tcPr/>
                </a:tc>
              </a:tr>
              <a:tr h="449213">
                <a:tc>
                  <a:txBody>
                    <a:bodyPr/>
                    <a:lstStyle/>
                    <a:p>
                      <a:r>
                        <a:rPr lang="en-US" dirty="0" smtClean="0"/>
                        <a:t>Business Sense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appropriate</a:t>
                      </a:r>
                      <a:r>
                        <a:rPr lang="en-US" baseline="0" dirty="0" smtClean="0"/>
                        <a:t> choice of new vs. refurbished equipment</a:t>
                      </a:r>
                      <a:endParaRPr lang="en-US" dirty="0"/>
                    </a:p>
                  </a:txBody>
                  <a:tcPr/>
                </a:tc>
              </a:tr>
              <a:tr h="775355">
                <a:tc>
                  <a:txBody>
                    <a:bodyPr/>
                    <a:lstStyle/>
                    <a:p>
                      <a:r>
                        <a:rPr lang="en-US" dirty="0" smtClean="0"/>
                        <a:t>Network Configuration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home wireless settings, setting device IP addresses</a:t>
                      </a:r>
                      <a:endParaRPr lang="en-US" dirty="0"/>
                    </a:p>
                  </a:txBody>
                  <a:tcPr/>
                </a:tc>
              </a:tr>
              <a:tr h="775355">
                <a:tc>
                  <a:txBody>
                    <a:bodyPr/>
                    <a:lstStyle/>
                    <a:p>
                      <a:r>
                        <a:rPr lang="en-US" dirty="0" smtClean="0"/>
                        <a:t>Money Management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bill payment</a:t>
                      </a:r>
                      <a:endParaRPr lang="en-US" dirty="0"/>
                    </a:p>
                  </a:txBody>
                  <a:tcPr/>
                </a:tc>
              </a:tr>
              <a:tr h="775355">
                <a:tc>
                  <a:txBody>
                    <a:bodyPr/>
                    <a:lstStyle/>
                    <a:p>
                      <a:r>
                        <a:rPr lang="en-US" dirty="0" smtClean="0"/>
                        <a:t>Physical Labor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buy &amp; place devices, connect cables</a:t>
                      </a:r>
                      <a:endParaRPr lang="en-US" dirty="0"/>
                    </a:p>
                  </a:txBody>
                  <a:tcPr/>
                </a:tc>
              </a:tr>
              <a:tr h="775355">
                <a:tc>
                  <a:txBody>
                    <a:bodyPr/>
                    <a:lstStyle/>
                    <a:p>
                      <a:r>
                        <a:rPr lang="en-US" dirty="0" smtClean="0"/>
                        <a:t>Troubleshooting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diagnose and repair network errors</a:t>
                      </a:r>
                      <a:endParaRPr lang="en-US" dirty="0"/>
                    </a:p>
                  </a:txBody>
                  <a:tcPr/>
                </a:tc>
              </a:tr>
              <a:tr h="775355">
                <a:tc>
                  <a:txBody>
                    <a:bodyPr/>
                    <a:lstStyle/>
                    <a:p>
                      <a:r>
                        <a:rPr lang="en-US" dirty="0" smtClean="0"/>
                        <a:t>Reputation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completeness of installation (going beyond minimum)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588861" cy="838200"/>
          </a:xfrm>
        </p:spPr>
        <p:txBody>
          <a:bodyPr/>
          <a:lstStyle/>
          <a:p>
            <a:r>
              <a:rPr lang="en-US" dirty="0" smtClean="0"/>
              <a:t>Partner Model: Current and Future</a:t>
            </a:r>
            <a:endParaRPr lang="en-US" sz="2800" dirty="0"/>
          </a:p>
        </p:txBody>
      </p:sp>
      <p:sp>
        <p:nvSpPr>
          <p:cNvPr id="142" name="TextBox 141"/>
          <p:cNvSpPr txBox="1"/>
          <p:nvPr/>
        </p:nvSpPr>
        <p:spPr>
          <a:xfrm>
            <a:off x="5292519" y="895290"/>
            <a:ext cx="17940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b="1" dirty="0" smtClean="0">
                <a:solidFill>
                  <a:srgbClr val="5F5F5F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Future Model</a:t>
            </a:r>
          </a:p>
        </p:txBody>
      </p:sp>
      <p:pic>
        <p:nvPicPr>
          <p:cNvPr id="72" name="Picture 71" descr="modelsta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1371600"/>
            <a:ext cx="1143000" cy="4038600"/>
          </a:xfrm>
          <a:prstGeom prst="rect">
            <a:avLst/>
          </a:prstGeom>
        </p:spPr>
      </p:pic>
      <p:sp>
        <p:nvSpPr>
          <p:cNvPr id="73" name="Right Arrow 72"/>
          <p:cNvSpPr/>
          <p:nvPr/>
        </p:nvSpPr>
        <p:spPr>
          <a:xfrm>
            <a:off x="2743200" y="2743200"/>
            <a:ext cx="685800" cy="99060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91" name="Text Placeholder 102"/>
          <p:cNvSpPr>
            <a:spLocks noGrp="1"/>
          </p:cNvSpPr>
          <p:nvPr>
            <p:ph type="body" sz="quarter" idx="10"/>
          </p:nvPr>
        </p:nvSpPr>
        <p:spPr>
          <a:xfrm>
            <a:off x="4343400" y="5486400"/>
            <a:ext cx="4800600" cy="1200045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en-US" sz="1200" dirty="0" smtClean="0"/>
              <a:t>Closer relationship between Cisco and Academies</a:t>
            </a:r>
          </a:p>
          <a:p>
            <a:pPr>
              <a:spcBef>
                <a:spcPts val="300"/>
              </a:spcBef>
            </a:pPr>
            <a:r>
              <a:rPr lang="en-US" sz="1200" dirty="0" smtClean="0"/>
              <a:t>Specialized institutions</a:t>
            </a:r>
          </a:p>
          <a:p>
            <a:pPr>
              <a:spcBef>
                <a:spcPts val="300"/>
              </a:spcBef>
            </a:pPr>
            <a:r>
              <a:rPr lang="en-US" sz="1200" dirty="0" smtClean="0"/>
              <a:t>Enable more effective and sustainable partnerships</a:t>
            </a:r>
          </a:p>
          <a:p>
            <a:pPr>
              <a:spcBef>
                <a:spcPts val="300"/>
              </a:spcBef>
            </a:pPr>
            <a:r>
              <a:rPr lang="en-US" sz="1200" dirty="0" smtClean="0"/>
              <a:t>Recognition of increased community role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613003" y="895290"/>
            <a:ext cx="19223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b="1" dirty="0" smtClean="0">
                <a:solidFill>
                  <a:srgbClr val="5F5F5F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Current Model</a:t>
            </a:r>
          </a:p>
        </p:txBody>
      </p:sp>
      <p:pic>
        <p:nvPicPr>
          <p:cNvPr id="13" name="Picture 12" descr="modelnewnoacronym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7200" y="1371600"/>
            <a:ext cx="4267200" cy="4114800"/>
          </a:xfrm>
          <a:prstGeom prst="rect">
            <a:avLst/>
          </a:prstGeom>
        </p:spPr>
      </p:pic>
      <p:sp>
        <p:nvSpPr>
          <p:cNvPr id="14" name="Text Placeholder 102"/>
          <p:cNvSpPr txBox="1">
            <a:spLocks/>
          </p:cNvSpPr>
          <p:nvPr/>
        </p:nvSpPr>
        <p:spPr>
          <a:xfrm>
            <a:off x="609600" y="5581755"/>
            <a:ext cx="3352800" cy="1200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5000"/>
              </a:lnSpc>
              <a:spcBef>
                <a:spcPts val="300"/>
              </a:spcBef>
              <a:spcAft>
                <a:spcPts val="0"/>
              </a:spcAft>
              <a:buClr>
                <a:schemeClr val="tx2"/>
              </a:buClr>
              <a:buSzPct val="90000"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 dirty="0" smtClean="0">
                <a:ln>
                  <a:noFill/>
                </a:ln>
                <a:solidFill>
                  <a:srgbClr val="43515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Successful yet limited</a:t>
            </a:r>
            <a:r>
              <a:rPr kumimoji="0" lang="en-US" sz="1200" i="0" u="none" strike="noStrike" kern="1200" cap="none" spc="0" normalizeH="0" noProof="0" dirty="0" smtClean="0">
                <a:ln>
                  <a:noFill/>
                </a:ln>
                <a:solidFill>
                  <a:srgbClr val="43515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in:</a:t>
            </a:r>
            <a:endParaRPr kumimoji="0" lang="en-US" sz="1200" i="0" u="none" strike="noStrike" kern="1200" cap="none" spc="0" normalizeH="0" baseline="0" noProof="0" dirty="0" smtClean="0">
              <a:ln>
                <a:noFill/>
              </a:ln>
              <a:solidFill>
                <a:srgbClr val="435153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5000"/>
              </a:lnSpc>
              <a:spcBef>
                <a:spcPts val="3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itchFamily="34" charset="0"/>
              <a:buChar char="•"/>
              <a:tabLst/>
              <a:defRPr/>
            </a:pPr>
            <a:r>
              <a:rPr lang="en-US" sz="1200" dirty="0" smtClean="0">
                <a:solidFill>
                  <a:srgbClr val="435153"/>
                </a:solidFill>
                <a:latin typeface="+mj-lt"/>
              </a:rPr>
              <a:t>c</a:t>
            </a:r>
            <a:r>
              <a:rPr kumimoji="0" lang="en-US" sz="12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3515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ollaboration</a:t>
            </a:r>
            <a:r>
              <a:rPr kumimoji="0" lang="en-US" sz="1200" i="0" u="none" strike="noStrike" kern="1200" cap="none" spc="0" normalizeH="0" noProof="0" dirty="0" smtClean="0">
                <a:ln>
                  <a:noFill/>
                </a:ln>
                <a:solidFill>
                  <a:srgbClr val="43515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opportunities</a:t>
            </a:r>
            <a:endParaRPr kumimoji="0" lang="en-US" sz="1200" i="0" u="none" strike="noStrike" kern="1200" cap="none" spc="0" normalizeH="0" baseline="0" noProof="0" dirty="0" smtClean="0">
              <a:ln>
                <a:noFill/>
              </a:ln>
              <a:solidFill>
                <a:srgbClr val="435153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5000"/>
              </a:lnSpc>
              <a:spcBef>
                <a:spcPts val="3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itchFamily="34" charset="0"/>
              <a:buChar char="•"/>
              <a:tabLst/>
              <a:defRPr/>
            </a:pPr>
            <a:r>
              <a:rPr lang="en-US" sz="1200" dirty="0" smtClean="0">
                <a:solidFill>
                  <a:srgbClr val="435153"/>
                </a:solidFill>
                <a:latin typeface="+mj-lt"/>
              </a:rPr>
              <a:t>s</a:t>
            </a:r>
            <a:r>
              <a:rPr lang="en-US" sz="1200" noProof="0" dirty="0" err="1" smtClean="0">
                <a:solidFill>
                  <a:srgbClr val="435153"/>
                </a:solidFill>
                <a:latin typeface="+mj-lt"/>
              </a:rPr>
              <a:t>calability</a:t>
            </a:r>
            <a:endParaRPr lang="en-US" sz="1200" dirty="0">
              <a:solidFill>
                <a:srgbClr val="435153"/>
              </a:solidFill>
              <a:latin typeface="+mj-lt"/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5" name="Rectangle 70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lIns="82124" tIns="41061" rIns="82124" bIns="41061" anchor="ctr"/>
          <a:lstStyle/>
          <a:p>
            <a:pPr algn="ctr" eaLnBrk="0" hangingPunct="0">
              <a:lnSpc>
                <a:spcPct val="90000"/>
              </a:lnSpc>
            </a:pPr>
            <a:endParaRPr lang="en-US"/>
          </a:p>
        </p:txBody>
      </p:sp>
      <p:pic>
        <p:nvPicPr>
          <p:cNvPr id="231426" name="Picture 100" descr="CNA_largo-onwhi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125" y="2741613"/>
            <a:ext cx="6097588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0"/>
          <p:cNvSpPr>
            <a:spLocks noChangeArrowheads="1"/>
          </p:cNvSpPr>
          <p:nvPr/>
        </p:nvSpPr>
        <p:spPr bwMode="auto">
          <a:xfrm>
            <a:off x="0" y="4895850"/>
            <a:ext cx="9144000" cy="13843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1905000"/>
            <a:ext cx="9144000" cy="13858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3397250"/>
            <a:ext cx="9144000" cy="13843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9463" name="Text Box 12"/>
          <p:cNvSpPr txBox="1">
            <a:spLocks noChangeArrowheads="1"/>
          </p:cNvSpPr>
          <p:nvPr/>
        </p:nvSpPr>
        <p:spPr bwMode="auto">
          <a:xfrm>
            <a:off x="4667250" y="5548313"/>
            <a:ext cx="4191000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953" tIns="36474" rIns="72953" bIns="36474">
            <a:spAutoFit/>
          </a:bodyPr>
          <a:lstStyle/>
          <a:p>
            <a:pPr algn="ctr" eaLnBrk="0" hangingPunct="0">
              <a:lnSpc>
                <a:spcPct val="90000"/>
              </a:lnSpc>
              <a:tabLst>
                <a:tab pos="1200150" algn="r"/>
                <a:tab pos="1485900" algn="l"/>
              </a:tabLst>
            </a:pPr>
            <a:r>
              <a:rPr lang="en-US" sz="900" i="0">
                <a:cs typeface="Arial" charset="0"/>
              </a:rPr>
              <a:t>	</a:t>
            </a:r>
            <a:endParaRPr lang="en-US" sz="1600" i="0">
              <a:cs typeface="Arial" charset="0"/>
            </a:endParaRPr>
          </a:p>
        </p:txBody>
      </p:sp>
      <p:sp>
        <p:nvSpPr>
          <p:cNvPr id="19465" name="Rectangle 15"/>
          <p:cNvSpPr>
            <a:spLocks noGrp="1" noChangeArrowheads="1"/>
          </p:cNvSpPr>
          <p:nvPr>
            <p:ph type="title" idx="4294967295"/>
          </p:nvPr>
        </p:nvSpPr>
        <p:spPr>
          <a:xfrm>
            <a:off x="998538" y="1905000"/>
            <a:ext cx="8145462" cy="349250"/>
          </a:xfrm>
        </p:spPr>
        <p:txBody>
          <a:bodyPr/>
          <a:lstStyle/>
          <a:p>
            <a:r>
              <a:rPr lang="en-US" dirty="0" smtClean="0">
                <a:ea typeface="ＭＳ Ｐゴシック"/>
                <a:cs typeface="ＭＳ Ｐゴシック"/>
              </a:rPr>
              <a:t>Corporate Social Responsibility and Cisco Networking Academy</a:t>
            </a:r>
            <a:br>
              <a:rPr lang="en-US" dirty="0" smtClean="0">
                <a:ea typeface="ＭＳ Ｐゴシック"/>
                <a:cs typeface="ＭＳ Ｐゴシック"/>
              </a:rPr>
            </a:br>
            <a:r>
              <a:rPr lang="en-US" dirty="0" smtClean="0">
                <a:ea typeface="ＭＳ Ｐゴシック"/>
                <a:cs typeface="Arial" charset="0"/>
              </a:rPr>
              <a:t/>
            </a:r>
            <a:br>
              <a:rPr lang="en-US" dirty="0" smtClean="0">
                <a:ea typeface="ＭＳ Ｐゴシック"/>
                <a:cs typeface="Arial" charset="0"/>
              </a:rPr>
            </a:br>
            <a:endParaRPr lang="en-US" dirty="0" smtClean="0">
              <a:ea typeface="ＭＳ Ｐゴシック"/>
              <a:cs typeface="ＭＳ Ｐゴシック"/>
            </a:endParaRPr>
          </a:p>
        </p:txBody>
      </p:sp>
      <p:sp>
        <p:nvSpPr>
          <p:cNvPr id="19467" name="Text Box 20"/>
          <p:cNvSpPr txBox="1">
            <a:spLocks noChangeArrowheads="1"/>
          </p:cNvSpPr>
          <p:nvPr/>
        </p:nvSpPr>
        <p:spPr bwMode="auto">
          <a:xfrm>
            <a:off x="6769100" y="1630363"/>
            <a:ext cx="1651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124" tIns="41061" rIns="82124" bIns="41061">
            <a:spAutoFit/>
          </a:bodyPr>
          <a:lstStyle/>
          <a:p>
            <a:pPr algn="ctr" defTabSz="814388" eaLnBrk="0" hangingPunct="0">
              <a:lnSpc>
                <a:spcPct val="90000"/>
              </a:lnSpc>
            </a:pPr>
            <a:endParaRPr lang="en-US">
              <a:cs typeface="Arial" charset="0"/>
            </a:endParaRPr>
          </a:p>
        </p:txBody>
      </p:sp>
      <p:sp>
        <p:nvSpPr>
          <p:cNvPr id="19468" name="Line 22"/>
          <p:cNvSpPr>
            <a:spLocks noChangeShapeType="1"/>
          </p:cNvSpPr>
          <p:nvPr/>
        </p:nvSpPr>
        <p:spPr bwMode="auto">
          <a:xfrm>
            <a:off x="-14288" y="3397250"/>
            <a:ext cx="915828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lIns="82124" tIns="41061" rIns="82124" bIns="41061" anchor="ctr">
            <a:spAutoFit/>
          </a:bodyPr>
          <a:lstStyle/>
          <a:p>
            <a:endParaRPr lang="en-US"/>
          </a:p>
        </p:txBody>
      </p:sp>
      <p:sp>
        <p:nvSpPr>
          <p:cNvPr id="19469" name="Line 23"/>
          <p:cNvSpPr>
            <a:spLocks noChangeShapeType="1"/>
          </p:cNvSpPr>
          <p:nvPr/>
        </p:nvSpPr>
        <p:spPr bwMode="auto">
          <a:xfrm>
            <a:off x="-14288" y="4876800"/>
            <a:ext cx="915828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lIns="82124" tIns="41061" rIns="82124" bIns="41061" anchor="ctr">
            <a:spAutoFit/>
          </a:bodyPr>
          <a:lstStyle/>
          <a:p>
            <a:endParaRPr lang="en-US"/>
          </a:p>
        </p:txBody>
      </p:sp>
      <p:sp>
        <p:nvSpPr>
          <p:cNvPr id="19470" name="Line 24"/>
          <p:cNvSpPr>
            <a:spLocks noChangeShapeType="1"/>
          </p:cNvSpPr>
          <p:nvPr/>
        </p:nvSpPr>
        <p:spPr bwMode="auto">
          <a:xfrm>
            <a:off x="2271713" y="1905000"/>
            <a:ext cx="0" cy="4370388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lIns="82124" tIns="41061" rIns="82124" bIns="41061" anchor="ctr">
            <a:spAutoFit/>
          </a:bodyPr>
          <a:lstStyle/>
          <a:p>
            <a:endParaRPr lang="en-US"/>
          </a:p>
        </p:txBody>
      </p:sp>
      <p:pic>
        <p:nvPicPr>
          <p:cNvPr id="19472" name="Picture 29" descr="LR_06_lifeguardb"/>
          <p:cNvPicPr>
            <a:picLocks noChangeAspect="1" noChangeArrowheads="1"/>
          </p:cNvPicPr>
          <p:nvPr/>
        </p:nvPicPr>
        <p:blipFill>
          <a:blip r:embed="rId3" cstate="print"/>
          <a:srcRect l="5664" t="17677" b="23116"/>
          <a:stretch>
            <a:fillRect/>
          </a:stretch>
        </p:blipFill>
        <p:spPr bwMode="auto">
          <a:xfrm>
            <a:off x="11113" y="1924050"/>
            <a:ext cx="2249487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3" name="Picture 9" descr="PPt_4face_021208.jpg"/>
          <p:cNvPicPr>
            <a:picLocks noChangeAspect="1"/>
          </p:cNvPicPr>
          <p:nvPr/>
        </p:nvPicPr>
        <p:blipFill>
          <a:blip r:embed="rId4" cstate="print"/>
          <a:srcRect l="79166" t="52637" r="3508" b="6392"/>
          <a:stretch>
            <a:fillRect/>
          </a:stretch>
        </p:blipFill>
        <p:spPr bwMode="auto">
          <a:xfrm>
            <a:off x="0" y="3371850"/>
            <a:ext cx="2273300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4" name="Picture 37" descr="LR_03_surgeon"/>
          <p:cNvPicPr>
            <a:picLocks noChangeAspect="1" noChangeArrowheads="1"/>
          </p:cNvPicPr>
          <p:nvPr/>
        </p:nvPicPr>
        <p:blipFill>
          <a:blip r:embed="rId5" cstate="print"/>
          <a:srcRect l="2756" r="642" b="43526"/>
          <a:stretch>
            <a:fillRect/>
          </a:stretch>
        </p:blipFill>
        <p:spPr bwMode="auto">
          <a:xfrm>
            <a:off x="0" y="4884738"/>
            <a:ext cx="2270125" cy="141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2286000" y="1905000"/>
            <a:ext cx="1924050" cy="1366838"/>
          </a:xfrm>
          <a:prstGeom prst="rect">
            <a:avLst/>
          </a:prstGeom>
          <a:gradFill rotWithShape="1">
            <a:gsLst>
              <a:gs pos="0">
                <a:srgbClr val="015F85">
                  <a:alpha val="64998"/>
                </a:srgbClr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pPr algn="l" eaLnBrk="1" hangingPunct="1">
              <a:lnSpc>
                <a:spcPct val="100000"/>
              </a:lnSpc>
            </a:pPr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4267200" y="2057400"/>
            <a:ext cx="4876800" cy="104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2953" tIns="36474" rIns="72953" bIns="36474">
            <a:spAutoFit/>
          </a:bodyPr>
          <a:lstStyle/>
          <a:p>
            <a:pPr algn="l">
              <a:tabLst>
                <a:tab pos="1262063" algn="r"/>
                <a:tab pos="1538288" algn="l"/>
              </a:tabLst>
            </a:pPr>
            <a:r>
              <a:rPr lang="en-US" sz="1800" b="1" i="0" dirty="0" smtClean="0">
                <a:solidFill>
                  <a:schemeClr val="bg1"/>
                </a:solidFill>
                <a:cs typeface="Arial" charset="0"/>
              </a:rPr>
              <a:t>165		Countries</a:t>
            </a:r>
            <a:endParaRPr lang="en-US" sz="1800" b="1" i="0" dirty="0">
              <a:solidFill>
                <a:schemeClr val="bg1"/>
              </a:solidFill>
              <a:cs typeface="Arial" charset="0"/>
            </a:endParaRPr>
          </a:p>
          <a:p>
            <a:pPr algn="l">
              <a:tabLst>
                <a:tab pos="1262063" algn="r"/>
                <a:tab pos="1538288" algn="l"/>
              </a:tabLst>
            </a:pPr>
            <a:r>
              <a:rPr lang="en-US" sz="1800" b="1" i="0" dirty="0">
                <a:solidFill>
                  <a:schemeClr val="bg1"/>
                </a:solidFill>
                <a:cs typeface="Arial" charset="0"/>
              </a:rPr>
              <a:t>1 </a:t>
            </a:r>
            <a:r>
              <a:rPr lang="en-US" sz="1800" b="1" i="0" dirty="0" smtClean="0">
                <a:solidFill>
                  <a:schemeClr val="bg1"/>
                </a:solidFill>
                <a:cs typeface="Arial" charset="0"/>
              </a:rPr>
              <a:t>Million		Students </a:t>
            </a:r>
            <a:r>
              <a:rPr lang="en-US" sz="1800" b="1" i="0" dirty="0">
                <a:solidFill>
                  <a:schemeClr val="bg1"/>
                </a:solidFill>
                <a:cs typeface="Arial" charset="0"/>
              </a:rPr>
              <a:t>engaged this year</a:t>
            </a:r>
          </a:p>
          <a:p>
            <a:pPr algn="l">
              <a:tabLst>
                <a:tab pos="1262063" algn="r"/>
                <a:tab pos="1538288" algn="l"/>
              </a:tabLst>
            </a:pPr>
            <a:r>
              <a:rPr lang="en-US" sz="1800" b="1" i="0" dirty="0">
                <a:solidFill>
                  <a:schemeClr val="bg1"/>
                </a:solidFill>
                <a:cs typeface="Arial" charset="0"/>
              </a:rPr>
              <a:t>3.75 </a:t>
            </a:r>
            <a:r>
              <a:rPr lang="en-US" sz="1800" b="1" i="0" dirty="0" smtClean="0">
                <a:solidFill>
                  <a:schemeClr val="bg1"/>
                </a:solidFill>
                <a:cs typeface="Arial" charset="0"/>
              </a:rPr>
              <a:t>Million		Students </a:t>
            </a:r>
            <a:r>
              <a:rPr lang="en-US" sz="1800" b="1" i="0" dirty="0">
                <a:solidFill>
                  <a:schemeClr val="bg1"/>
                </a:solidFill>
                <a:cs typeface="Arial" charset="0"/>
              </a:rPr>
              <a:t>since inception</a:t>
            </a:r>
          </a:p>
          <a:p>
            <a:pPr algn="l">
              <a:tabLst>
                <a:tab pos="1262063" algn="r"/>
                <a:tab pos="1538288" algn="l"/>
              </a:tabLst>
            </a:pPr>
            <a:endParaRPr lang="en-US" sz="900" b="1" i="0" dirty="0">
              <a:cs typeface="Arial" charset="0"/>
            </a:endParaRPr>
          </a:p>
        </p:txBody>
      </p:sp>
      <p:sp>
        <p:nvSpPr>
          <p:cNvPr id="19460" name="Text Box 9"/>
          <p:cNvSpPr txBox="1">
            <a:spLocks noChangeArrowheads="1"/>
          </p:cNvSpPr>
          <p:nvPr/>
        </p:nvSpPr>
        <p:spPr bwMode="auto">
          <a:xfrm>
            <a:off x="2362200" y="2141723"/>
            <a:ext cx="1828800" cy="697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124" tIns="41061" rIns="82124" bIns="41061">
            <a:spAutoFit/>
          </a:bodyPr>
          <a:lstStyle/>
          <a:p>
            <a:pPr algn="ctr" defTabSz="814388" eaLnBrk="0" hangingPunct="0">
              <a:lnSpc>
                <a:spcPct val="90000"/>
              </a:lnSpc>
            </a:pPr>
            <a:r>
              <a:rPr lang="en-US" sz="2200" b="1" i="0" dirty="0">
                <a:solidFill>
                  <a:schemeClr val="folHlink"/>
                </a:solidFill>
                <a:cs typeface="Arial" charset="0"/>
              </a:rPr>
              <a:t>Large and Global</a:t>
            </a: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2286001" y="3429000"/>
            <a:ext cx="1904999" cy="1371600"/>
          </a:xfrm>
          <a:prstGeom prst="rect">
            <a:avLst/>
          </a:prstGeom>
          <a:gradFill rotWithShape="1">
            <a:gsLst>
              <a:gs pos="0">
                <a:srgbClr val="015F85">
                  <a:alpha val="64998"/>
                </a:srgbClr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82124" tIns="41061" rIns="82124" bIns="41061" anchor="ctr">
            <a:spAutoFit/>
          </a:bodyPr>
          <a:lstStyle/>
          <a:p>
            <a:pPr algn="l" eaLnBrk="1" hangingPunct="1">
              <a:lnSpc>
                <a:spcPct val="100000"/>
              </a:lnSpc>
            </a:pPr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2209800" y="3457281"/>
            <a:ext cx="2057400" cy="109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124" tIns="41061" rIns="82124" bIns="41061">
            <a:spAutoFit/>
          </a:bodyPr>
          <a:lstStyle/>
          <a:p>
            <a:pPr algn="ctr" defTabSz="814388"/>
            <a:r>
              <a:rPr lang="en-US" sz="2200" b="1" i="0" dirty="0" smtClean="0">
                <a:solidFill>
                  <a:schemeClr val="folHlink"/>
                </a:solidFill>
                <a:cs typeface="Arial" charset="0"/>
              </a:rPr>
              <a:t>Diverse </a:t>
            </a:r>
            <a:endParaRPr lang="en-US" sz="2200" b="1" i="0" dirty="0">
              <a:solidFill>
                <a:schemeClr val="folHlink"/>
              </a:solidFill>
              <a:cs typeface="Arial" charset="0"/>
            </a:endParaRPr>
          </a:p>
          <a:p>
            <a:pPr algn="ctr" defTabSz="814388"/>
            <a:r>
              <a:rPr lang="en-US" sz="2200" b="1" i="0" dirty="0">
                <a:solidFill>
                  <a:schemeClr val="folHlink"/>
                </a:solidFill>
                <a:cs typeface="Arial" charset="0"/>
              </a:rPr>
              <a:t>Students and</a:t>
            </a:r>
          </a:p>
          <a:p>
            <a:pPr algn="ctr" defTabSz="814388"/>
            <a:r>
              <a:rPr lang="en-US" sz="2200" b="1" i="0" dirty="0">
                <a:solidFill>
                  <a:schemeClr val="folHlink"/>
                </a:solidFill>
                <a:cs typeface="Arial" charset="0"/>
              </a:rPr>
              <a:t>Communities</a:t>
            </a: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4267200" y="3581400"/>
            <a:ext cx="5105400" cy="996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953" tIns="36474" rIns="72953" bIns="36474">
            <a:spAutoFit/>
          </a:bodyPr>
          <a:lstStyle/>
          <a:p>
            <a:pPr algn="l">
              <a:lnSpc>
                <a:spcPct val="80000"/>
              </a:lnSpc>
              <a:spcBef>
                <a:spcPct val="10000"/>
              </a:spcBef>
              <a:tabLst>
                <a:tab pos="1204913" algn="r"/>
                <a:tab pos="1379538" algn="l"/>
              </a:tabLst>
            </a:pPr>
            <a:r>
              <a:rPr lang="en-US" sz="1800" b="1" i="0" dirty="0" smtClean="0">
                <a:solidFill>
                  <a:schemeClr val="bg1"/>
                </a:solidFill>
              </a:rPr>
              <a:t>Students:</a:t>
            </a:r>
            <a:r>
              <a:rPr lang="en-US" sz="1800" b="1" dirty="0">
                <a:solidFill>
                  <a:schemeClr val="bg1"/>
                </a:solidFill>
              </a:rPr>
              <a:t>	</a:t>
            </a:r>
            <a:r>
              <a:rPr lang="en-US" sz="1800" b="1" dirty="0" smtClean="0">
                <a:solidFill>
                  <a:schemeClr val="bg1"/>
                </a:solidFill>
              </a:rPr>
              <a:t>		</a:t>
            </a:r>
            <a:r>
              <a:rPr lang="en-US" sz="1800" b="1" i="0" dirty="0" smtClean="0">
                <a:solidFill>
                  <a:schemeClr val="bg1"/>
                </a:solidFill>
              </a:rPr>
              <a:t>Diverse </a:t>
            </a:r>
            <a:r>
              <a:rPr lang="en-US" sz="1800" b="1" i="0" dirty="0" smtClean="0">
                <a:solidFill>
                  <a:schemeClr val="bg1"/>
                </a:solidFill>
              </a:rPr>
              <a:t>Age, Gender, </a:t>
            </a:r>
            <a:r>
              <a:rPr lang="en-US" sz="1800" b="1" i="0" dirty="0" smtClean="0">
                <a:solidFill>
                  <a:schemeClr val="bg1"/>
                </a:solidFill>
              </a:rPr>
              <a:t>and 			Circumstances</a:t>
            </a:r>
            <a:r>
              <a:rPr lang="en-US" sz="1800" b="1" i="0" dirty="0" smtClean="0">
                <a:solidFill>
                  <a:schemeClr val="bg1"/>
                </a:solidFill>
              </a:rPr>
              <a:t/>
            </a:r>
            <a:br>
              <a:rPr lang="en-US" sz="1800" b="1" i="0" dirty="0" smtClean="0">
                <a:solidFill>
                  <a:schemeClr val="bg1"/>
                </a:solidFill>
              </a:rPr>
            </a:br>
            <a:endParaRPr lang="en-US" sz="1800" b="1" i="0" dirty="0" smtClean="0">
              <a:solidFill>
                <a:schemeClr val="bg1"/>
              </a:solidFill>
            </a:endParaRPr>
          </a:p>
          <a:p>
            <a:pPr algn="l">
              <a:lnSpc>
                <a:spcPct val="80000"/>
              </a:lnSpc>
              <a:spcBef>
                <a:spcPct val="10000"/>
              </a:spcBef>
              <a:tabLst>
                <a:tab pos="1204913" algn="r"/>
                <a:tab pos="1379538" algn="l"/>
              </a:tabLst>
            </a:pPr>
            <a:r>
              <a:rPr lang="en-US" sz="1800" b="1" i="0" dirty="0" smtClean="0">
                <a:solidFill>
                  <a:schemeClr val="bg1"/>
                </a:solidFill>
              </a:rPr>
              <a:t>Communities</a:t>
            </a:r>
            <a:r>
              <a:rPr lang="en-US" sz="1800" b="1" i="0" dirty="0" smtClean="0">
                <a:solidFill>
                  <a:schemeClr val="bg1"/>
                </a:solidFill>
              </a:rPr>
              <a:t>: </a:t>
            </a:r>
            <a:r>
              <a:rPr lang="en-US" sz="1800" b="1" i="0" dirty="0" smtClean="0">
                <a:solidFill>
                  <a:schemeClr val="bg1"/>
                </a:solidFill>
              </a:rPr>
              <a:t>	Mature </a:t>
            </a:r>
            <a:r>
              <a:rPr lang="en-US" sz="1800" b="1" i="0" dirty="0" smtClean="0">
                <a:solidFill>
                  <a:schemeClr val="bg1"/>
                </a:solidFill>
              </a:rPr>
              <a:t>and Developing</a:t>
            </a:r>
            <a:endParaRPr lang="en-US" sz="1800" b="1" dirty="0" smtClean="0">
              <a:solidFill>
                <a:schemeClr val="bg1"/>
              </a:solidFill>
            </a:endParaRP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2262188" y="4938712"/>
            <a:ext cx="1938337" cy="1385888"/>
          </a:xfrm>
          <a:prstGeom prst="rect">
            <a:avLst/>
          </a:prstGeom>
          <a:gradFill rotWithShape="1">
            <a:gsLst>
              <a:gs pos="0">
                <a:srgbClr val="015F85">
                  <a:alpha val="64998"/>
                </a:srgbClr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82124" tIns="41061" rIns="82124" bIns="41061" anchor="ctr">
            <a:spAutoFit/>
          </a:bodyPr>
          <a:lstStyle/>
          <a:p>
            <a:pPr algn="l" eaLnBrk="1" hangingPunct="1">
              <a:lnSpc>
                <a:spcPct val="100000"/>
              </a:lnSpc>
            </a:pPr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2286000" y="4953000"/>
            <a:ext cx="1981200" cy="109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124" tIns="41061" rIns="82124" bIns="41061">
            <a:spAutoFit/>
          </a:bodyPr>
          <a:lstStyle/>
          <a:p>
            <a:pPr algn="ctr" defTabSz="814388"/>
            <a:r>
              <a:rPr lang="en-US" sz="2200" b="1" i="0" dirty="0" smtClean="0">
                <a:solidFill>
                  <a:schemeClr val="folHlink"/>
                </a:solidFill>
                <a:cs typeface="Arial" charset="0"/>
              </a:rPr>
              <a:t>Diverse Educational Institutions</a:t>
            </a:r>
            <a:endParaRPr lang="en-US" sz="2200" b="1" i="0" dirty="0">
              <a:solidFill>
                <a:schemeClr val="folHlink"/>
              </a:solidFill>
              <a:cs typeface="Arial" charset="0"/>
            </a:endParaRP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4257675" y="5029200"/>
            <a:ext cx="4886325" cy="119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124" tIns="41061" rIns="82124" bIns="41061">
            <a:spAutoFit/>
          </a:bodyPr>
          <a:lstStyle/>
          <a:p>
            <a:pPr algn="l" defTabSz="814388"/>
            <a:r>
              <a:rPr lang="en-US" sz="1800" b="1" i="0" dirty="0" smtClean="0">
                <a:solidFill>
                  <a:schemeClr val="bg1"/>
                </a:solidFill>
                <a:cs typeface="Arial" charset="0"/>
              </a:rPr>
              <a:t>Universities		Community College Vocational Schools	Secondary Schools </a:t>
            </a:r>
            <a:r>
              <a:rPr lang="en-US" sz="1800" b="1" i="0" dirty="0">
                <a:solidFill>
                  <a:schemeClr val="bg1"/>
                </a:solidFill>
                <a:cs typeface="Arial" charset="0"/>
              </a:rPr>
              <a:t>Non-profit </a:t>
            </a:r>
            <a:r>
              <a:rPr lang="en-US" sz="1800" b="1" i="0" dirty="0" smtClean="0">
                <a:solidFill>
                  <a:schemeClr val="bg1"/>
                </a:solidFill>
                <a:cs typeface="Arial" charset="0"/>
              </a:rPr>
              <a:t>Organizations</a:t>
            </a:r>
          </a:p>
          <a:p>
            <a:pPr algn="l" defTabSz="814388"/>
            <a:r>
              <a:rPr lang="en-US" sz="1800" b="1" i="0" dirty="0" smtClean="0">
                <a:solidFill>
                  <a:schemeClr val="bg1"/>
                </a:solidFill>
                <a:cs typeface="Arial" charset="0"/>
              </a:rPr>
              <a:t>Second </a:t>
            </a:r>
            <a:r>
              <a:rPr lang="en-US" sz="1800" b="1" i="0" dirty="0">
                <a:solidFill>
                  <a:schemeClr val="bg1"/>
                </a:solidFill>
                <a:cs typeface="Arial" charset="0"/>
              </a:rPr>
              <a:t>Chance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737" y="558482"/>
            <a:ext cx="8589963" cy="5550218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ChangeArrowheads="1"/>
          </p:cNvSpPr>
          <p:nvPr/>
        </p:nvSpPr>
        <p:spPr bwMode="auto">
          <a:xfrm>
            <a:off x="306388" y="1392238"/>
            <a:ext cx="4229100" cy="700087"/>
          </a:xfrm>
          <a:prstGeom prst="rect">
            <a:avLst/>
          </a:prstGeom>
          <a:gradFill rotWithShape="1">
            <a:gsLst>
              <a:gs pos="0">
                <a:srgbClr val="2F173A"/>
              </a:gs>
              <a:gs pos="100000">
                <a:srgbClr val="66327E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395288" y="1522413"/>
            <a:ext cx="26543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124" tIns="41061" rIns="82124" bIns="41061">
            <a:spAutoFit/>
          </a:bodyPr>
          <a:lstStyle/>
          <a:p>
            <a:pPr defTabSz="814388" eaLnBrk="0" hangingPunct="0">
              <a:lnSpc>
                <a:spcPct val="90000"/>
              </a:lnSpc>
            </a:pPr>
            <a:r>
              <a:rPr lang="en-US" i="0">
                <a:cs typeface="Arial" charset="0"/>
              </a:rPr>
              <a:t>Product</a:t>
            </a:r>
          </a:p>
        </p:txBody>
      </p:sp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2774950" y="2257425"/>
            <a:ext cx="1760538" cy="1671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604" name="Rectangle 6"/>
          <p:cNvSpPr>
            <a:spLocks noChangeArrowheads="1"/>
          </p:cNvSpPr>
          <p:nvPr/>
        </p:nvSpPr>
        <p:spPr bwMode="auto">
          <a:xfrm flipH="1" flipV="1">
            <a:off x="306388" y="1392238"/>
            <a:ext cx="4229100" cy="2536825"/>
          </a:xfrm>
          <a:prstGeom prst="rect">
            <a:avLst/>
          </a:prstGeom>
          <a:gradFill rotWithShape="1">
            <a:gsLst>
              <a:gs pos="0">
                <a:srgbClr val="401F4F"/>
              </a:gs>
              <a:gs pos="100000">
                <a:srgbClr val="8A44AA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605" name="Rectangle 7"/>
          <p:cNvSpPr>
            <a:spLocks noChangeArrowheads="1"/>
          </p:cNvSpPr>
          <p:nvPr/>
        </p:nvSpPr>
        <p:spPr bwMode="auto">
          <a:xfrm>
            <a:off x="315913" y="2778125"/>
            <a:ext cx="3209925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124" tIns="41061" rIns="82124" bIns="41061" anchor="b"/>
          <a:lstStyle/>
          <a:p>
            <a:pPr marL="236538" indent="-236538" defTabSz="814388" eaLnBrk="0" hangingPunct="0">
              <a:lnSpc>
                <a:spcPct val="80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14 courses</a:t>
            </a:r>
          </a:p>
          <a:p>
            <a:pPr marL="236538" indent="-236538" defTabSz="814388" eaLnBrk="0" hangingPunct="0">
              <a:lnSpc>
                <a:spcPct val="80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Entry-level tech skills</a:t>
            </a:r>
          </a:p>
          <a:p>
            <a:pPr marL="236538" indent="-236538" defTabSz="814388" eaLnBrk="0" hangingPunct="0">
              <a:lnSpc>
                <a:spcPct val="80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Instructor-led</a:t>
            </a:r>
          </a:p>
          <a:p>
            <a:pPr marL="236538" indent="-236538" defTabSz="814388" eaLnBrk="0" hangingPunct="0">
              <a:lnSpc>
                <a:spcPct val="80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Simulation and              visualization software</a:t>
            </a:r>
          </a:p>
          <a:p>
            <a:pPr marL="236538" indent="-236538" defTabSz="814388" eaLnBrk="0" hangingPunct="0">
              <a:lnSpc>
                <a:spcPct val="80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Hands-on experience</a:t>
            </a:r>
          </a:p>
          <a:p>
            <a:pPr marL="236538" indent="-236538" defTabSz="814388" eaLnBrk="0" hangingPunct="0">
              <a:lnSpc>
                <a:spcPct val="80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Assessments</a:t>
            </a:r>
          </a:p>
        </p:txBody>
      </p:sp>
      <p:sp>
        <p:nvSpPr>
          <p:cNvPr id="25606" name="Rectangle 8"/>
          <p:cNvSpPr>
            <a:spLocks noChangeArrowheads="1"/>
          </p:cNvSpPr>
          <p:nvPr/>
        </p:nvSpPr>
        <p:spPr bwMode="auto">
          <a:xfrm flipH="1" flipV="1">
            <a:off x="306388" y="4011613"/>
            <a:ext cx="4229100" cy="2536825"/>
          </a:xfrm>
          <a:prstGeom prst="rect">
            <a:avLst/>
          </a:prstGeom>
          <a:gradFill rotWithShape="1">
            <a:gsLst>
              <a:gs pos="0">
                <a:srgbClr val="1D304C"/>
              </a:gs>
              <a:gs pos="100000">
                <a:srgbClr val="3E67A4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607" name="Rectangle 9"/>
          <p:cNvSpPr>
            <a:spLocks noChangeArrowheads="1"/>
          </p:cNvSpPr>
          <p:nvPr/>
        </p:nvSpPr>
        <p:spPr bwMode="auto">
          <a:xfrm>
            <a:off x="306388" y="5853113"/>
            <a:ext cx="4229100" cy="700087"/>
          </a:xfrm>
          <a:prstGeom prst="rect">
            <a:avLst/>
          </a:prstGeom>
          <a:gradFill rotWithShape="1">
            <a:gsLst>
              <a:gs pos="0">
                <a:srgbClr val="1D304C"/>
              </a:gs>
              <a:gs pos="100000">
                <a:srgbClr val="3E67A4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608" name="Text Box 10"/>
          <p:cNvSpPr txBox="1">
            <a:spLocks noChangeArrowheads="1"/>
          </p:cNvSpPr>
          <p:nvPr/>
        </p:nvSpPr>
        <p:spPr bwMode="auto">
          <a:xfrm>
            <a:off x="284163" y="5983288"/>
            <a:ext cx="26543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124" tIns="41061" rIns="82124" bIns="41061">
            <a:spAutoFit/>
          </a:bodyPr>
          <a:lstStyle/>
          <a:p>
            <a:pPr defTabSz="814388" eaLnBrk="0" hangingPunct="0">
              <a:lnSpc>
                <a:spcPct val="90000"/>
              </a:lnSpc>
            </a:pPr>
            <a:r>
              <a:rPr lang="en-US" i="0">
                <a:solidFill>
                  <a:schemeClr val="folHlink"/>
                </a:solidFill>
                <a:cs typeface="Arial" charset="0"/>
              </a:rPr>
              <a:t>Infrastructure</a:t>
            </a:r>
          </a:p>
        </p:txBody>
      </p:sp>
      <p:sp>
        <p:nvSpPr>
          <p:cNvPr id="25609" name="Rectangle 11"/>
          <p:cNvSpPr>
            <a:spLocks noChangeArrowheads="1"/>
          </p:cNvSpPr>
          <p:nvPr/>
        </p:nvSpPr>
        <p:spPr bwMode="auto">
          <a:xfrm>
            <a:off x="2774950" y="4006850"/>
            <a:ext cx="1760538" cy="1671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610" name="Rectangle 12"/>
          <p:cNvSpPr>
            <a:spLocks noChangeArrowheads="1"/>
          </p:cNvSpPr>
          <p:nvPr/>
        </p:nvSpPr>
        <p:spPr bwMode="auto">
          <a:xfrm>
            <a:off x="304800" y="4273550"/>
            <a:ext cx="3209925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124" tIns="41061" rIns="82124" bIns="41061" anchor="b"/>
          <a:lstStyle/>
          <a:p>
            <a:pPr marL="236538" indent="-236538" defTabSz="814388" eaLnBrk="0" hangingPunct="0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Educational process and learning systems</a:t>
            </a:r>
          </a:p>
          <a:p>
            <a:pPr marL="236538" indent="-236538" defTabSz="814388" eaLnBrk="0" hangingPunct="0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Larger server base                  than cisco.com</a:t>
            </a:r>
          </a:p>
          <a:p>
            <a:pPr marL="236538" indent="-236538" defTabSz="814388" eaLnBrk="0" hangingPunct="0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2.5 terabytes of data</a:t>
            </a:r>
          </a:p>
          <a:p>
            <a:pPr marL="236538" indent="-236538" defTabSz="814388" eaLnBrk="0" hangingPunct="0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 err="1">
                <a:solidFill>
                  <a:schemeClr val="bg1"/>
                </a:solidFill>
                <a:cs typeface="Arial" charset="0"/>
              </a:rPr>
              <a:t>1M</a:t>
            </a: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 assessments/month</a:t>
            </a:r>
          </a:p>
        </p:txBody>
      </p:sp>
      <p:sp>
        <p:nvSpPr>
          <p:cNvPr id="25612" name="Rectangle 14"/>
          <p:cNvSpPr>
            <a:spLocks noChangeArrowheads="1"/>
          </p:cNvSpPr>
          <p:nvPr/>
        </p:nvSpPr>
        <p:spPr bwMode="auto">
          <a:xfrm rot="10800000" flipH="1" flipV="1">
            <a:off x="4610100" y="1392238"/>
            <a:ext cx="4229100" cy="2536825"/>
          </a:xfrm>
          <a:prstGeom prst="rect">
            <a:avLst/>
          </a:prstGeom>
          <a:gradFill rotWithShape="1">
            <a:gsLst>
              <a:gs pos="0">
                <a:srgbClr val="542501"/>
              </a:gs>
              <a:gs pos="100000">
                <a:srgbClr val="B54F03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613" name="Rectangle 15"/>
          <p:cNvSpPr>
            <a:spLocks noChangeArrowheads="1"/>
          </p:cNvSpPr>
          <p:nvPr/>
        </p:nvSpPr>
        <p:spPr bwMode="auto">
          <a:xfrm flipH="1">
            <a:off x="4610100" y="1392238"/>
            <a:ext cx="4229100" cy="700087"/>
          </a:xfrm>
          <a:prstGeom prst="rect">
            <a:avLst/>
          </a:prstGeom>
          <a:gradFill rotWithShape="1">
            <a:gsLst>
              <a:gs pos="0">
                <a:srgbClr val="461F01"/>
              </a:gs>
              <a:gs pos="100000">
                <a:srgbClr val="984202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614" name="Text Box 16"/>
          <p:cNvSpPr txBox="1">
            <a:spLocks noChangeArrowheads="1"/>
          </p:cNvSpPr>
          <p:nvPr/>
        </p:nvSpPr>
        <p:spPr bwMode="auto">
          <a:xfrm>
            <a:off x="6045200" y="1531938"/>
            <a:ext cx="26543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124" tIns="41061" rIns="82124" bIns="41061">
            <a:spAutoFit/>
          </a:bodyPr>
          <a:lstStyle/>
          <a:p>
            <a:pPr algn="r" defTabSz="814388" eaLnBrk="0" hangingPunct="0">
              <a:lnSpc>
                <a:spcPct val="90000"/>
              </a:lnSpc>
            </a:pPr>
            <a:r>
              <a:rPr lang="en-US" i="0">
                <a:solidFill>
                  <a:schemeClr val="folHlink"/>
                </a:solidFill>
                <a:cs typeface="Arial" charset="0"/>
              </a:rPr>
              <a:t>Relationships</a:t>
            </a:r>
          </a:p>
        </p:txBody>
      </p:sp>
      <p:sp>
        <p:nvSpPr>
          <p:cNvPr id="25615" name="Rectangle 17"/>
          <p:cNvSpPr>
            <a:spLocks noChangeArrowheads="1"/>
          </p:cNvSpPr>
          <p:nvPr/>
        </p:nvSpPr>
        <p:spPr bwMode="auto">
          <a:xfrm>
            <a:off x="4610100" y="2257425"/>
            <a:ext cx="1760538" cy="1671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616" name="Rectangle 18"/>
          <p:cNvSpPr>
            <a:spLocks noChangeArrowheads="1"/>
          </p:cNvSpPr>
          <p:nvPr/>
        </p:nvSpPr>
        <p:spPr bwMode="auto">
          <a:xfrm>
            <a:off x="6715125" y="2216150"/>
            <a:ext cx="20002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124" tIns="41061" rIns="82124" bIns="41061" anchor="b"/>
          <a:lstStyle/>
          <a:p>
            <a:pPr marL="236538" indent="-236538" defTabSz="814388" eaLnBrk="0" hangingPunct="0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Students</a:t>
            </a:r>
          </a:p>
          <a:p>
            <a:pPr marL="236538" indent="-236538" defTabSz="814388" eaLnBrk="0" hangingPunct="0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Academies</a:t>
            </a:r>
          </a:p>
          <a:p>
            <a:pPr marL="236538" indent="-236538" defTabSz="814388" eaLnBrk="0" hangingPunct="0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Instructors</a:t>
            </a:r>
          </a:p>
          <a:p>
            <a:pPr marL="236538" indent="-236538" defTabSz="814388" eaLnBrk="0" hangingPunct="0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Governments</a:t>
            </a:r>
          </a:p>
          <a:p>
            <a:pPr marL="236538" indent="-236538" defTabSz="814388" eaLnBrk="0" hangingPunct="0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Partners</a:t>
            </a:r>
          </a:p>
        </p:txBody>
      </p:sp>
      <p:sp>
        <p:nvSpPr>
          <p:cNvPr id="25617" name="Rectangle 19"/>
          <p:cNvSpPr>
            <a:spLocks noChangeArrowheads="1"/>
          </p:cNvSpPr>
          <p:nvPr/>
        </p:nvSpPr>
        <p:spPr bwMode="auto">
          <a:xfrm>
            <a:off x="304800" y="1377950"/>
            <a:ext cx="4229100" cy="685800"/>
          </a:xfrm>
          <a:prstGeom prst="rect">
            <a:avLst/>
          </a:prstGeom>
          <a:gradFill rotWithShape="1">
            <a:gsLst>
              <a:gs pos="0">
                <a:srgbClr val="2F173A"/>
              </a:gs>
              <a:gs pos="100000">
                <a:srgbClr val="66327E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618" name="Text Box 20"/>
          <p:cNvSpPr txBox="1">
            <a:spLocks noChangeArrowheads="1"/>
          </p:cNvSpPr>
          <p:nvPr/>
        </p:nvSpPr>
        <p:spPr bwMode="auto">
          <a:xfrm>
            <a:off x="393700" y="1522413"/>
            <a:ext cx="26543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124" tIns="41061" rIns="82124" bIns="41061">
            <a:spAutoFit/>
          </a:bodyPr>
          <a:lstStyle/>
          <a:p>
            <a:pPr defTabSz="814388" eaLnBrk="0" hangingPunct="0">
              <a:lnSpc>
                <a:spcPct val="90000"/>
              </a:lnSpc>
            </a:pPr>
            <a:r>
              <a:rPr lang="en-US" i="0">
                <a:solidFill>
                  <a:schemeClr val="folHlink"/>
                </a:solidFill>
                <a:cs typeface="Arial" charset="0"/>
              </a:rPr>
              <a:t>Curricula</a:t>
            </a:r>
          </a:p>
        </p:txBody>
      </p:sp>
      <p:sp>
        <p:nvSpPr>
          <p:cNvPr id="25620" name="Rectangle 22"/>
          <p:cNvSpPr>
            <a:spLocks noChangeArrowheads="1"/>
          </p:cNvSpPr>
          <p:nvPr/>
        </p:nvSpPr>
        <p:spPr bwMode="auto">
          <a:xfrm flipH="1" flipV="1">
            <a:off x="4610100" y="4011613"/>
            <a:ext cx="4229100" cy="2536825"/>
          </a:xfrm>
          <a:prstGeom prst="rect">
            <a:avLst/>
          </a:prstGeom>
          <a:gradFill rotWithShape="1">
            <a:gsLst>
              <a:gs pos="0">
                <a:srgbClr val="697E1C"/>
              </a:gs>
              <a:gs pos="100000">
                <a:srgbClr val="313A0D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621" name="Rectangle 23"/>
          <p:cNvSpPr>
            <a:spLocks noChangeArrowheads="1"/>
          </p:cNvSpPr>
          <p:nvPr/>
        </p:nvSpPr>
        <p:spPr bwMode="auto">
          <a:xfrm>
            <a:off x="4610100" y="5853113"/>
            <a:ext cx="4229100" cy="700087"/>
          </a:xfrm>
          <a:prstGeom prst="rect">
            <a:avLst/>
          </a:prstGeom>
          <a:gradFill rotWithShape="1">
            <a:gsLst>
              <a:gs pos="0">
                <a:srgbClr val="697E1C"/>
              </a:gs>
              <a:gs pos="100000">
                <a:srgbClr val="313A0D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622" name="Text Box 24"/>
          <p:cNvSpPr txBox="1">
            <a:spLocks noChangeArrowheads="1"/>
          </p:cNvSpPr>
          <p:nvPr/>
        </p:nvSpPr>
        <p:spPr bwMode="auto">
          <a:xfrm>
            <a:off x="6083300" y="5983288"/>
            <a:ext cx="26543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124" tIns="41061" rIns="82124" bIns="41061">
            <a:spAutoFit/>
          </a:bodyPr>
          <a:lstStyle/>
          <a:p>
            <a:pPr algn="r" defTabSz="814388" eaLnBrk="0" hangingPunct="0">
              <a:lnSpc>
                <a:spcPct val="90000"/>
              </a:lnSpc>
            </a:pPr>
            <a:r>
              <a:rPr lang="en-US" i="0">
                <a:solidFill>
                  <a:schemeClr val="folHlink"/>
                </a:solidFill>
                <a:cs typeface="Arial" charset="0"/>
              </a:rPr>
              <a:t>Program Design</a:t>
            </a:r>
          </a:p>
        </p:txBody>
      </p:sp>
      <p:sp>
        <p:nvSpPr>
          <p:cNvPr id="25623" name="Rectangle 25"/>
          <p:cNvSpPr>
            <a:spLocks noChangeArrowheads="1"/>
          </p:cNvSpPr>
          <p:nvPr/>
        </p:nvSpPr>
        <p:spPr bwMode="auto">
          <a:xfrm>
            <a:off x="4610100" y="4006850"/>
            <a:ext cx="1760538" cy="1671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624" name="Rectangle 26"/>
          <p:cNvSpPr>
            <a:spLocks noChangeArrowheads="1"/>
          </p:cNvSpPr>
          <p:nvPr/>
        </p:nvSpPr>
        <p:spPr bwMode="auto">
          <a:xfrm>
            <a:off x="6715125" y="4197350"/>
            <a:ext cx="1762125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124" tIns="41061" rIns="82124" bIns="41061" anchor="b"/>
          <a:lstStyle/>
          <a:p>
            <a:pPr marL="236538" indent="-236538" defTabSz="814388" eaLnBrk="0" hangingPunct="0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Metrics</a:t>
            </a:r>
          </a:p>
          <a:p>
            <a:pPr marL="236538" indent="-236538" defTabSz="814388" eaLnBrk="0" hangingPunct="0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Services</a:t>
            </a:r>
          </a:p>
          <a:p>
            <a:pPr marL="236538" indent="-236538" defTabSz="814388" eaLnBrk="0" hangingPunct="0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</a:pPr>
            <a:r>
              <a:rPr lang="en-US" sz="1400" b="1" i="0" dirty="0">
                <a:solidFill>
                  <a:schemeClr val="bg1"/>
                </a:solidFill>
                <a:cs typeface="Arial" charset="0"/>
              </a:rPr>
              <a:t>Support</a:t>
            </a:r>
          </a:p>
        </p:txBody>
      </p:sp>
      <p:sp>
        <p:nvSpPr>
          <p:cNvPr id="25626" name="Rectangle 28"/>
          <p:cNvSpPr>
            <a:spLocks noChangeArrowheads="1"/>
          </p:cNvSpPr>
          <p:nvPr/>
        </p:nvSpPr>
        <p:spPr bwMode="auto">
          <a:xfrm>
            <a:off x="2782888" y="2257425"/>
            <a:ext cx="1760537" cy="1671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endParaRPr lang="en-US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628" name="Rectangle 3"/>
          <p:cNvSpPr>
            <a:spLocks noChangeArrowheads="1"/>
          </p:cNvSpPr>
          <p:nvPr/>
        </p:nvSpPr>
        <p:spPr bwMode="auto">
          <a:xfrm>
            <a:off x="304800" y="609600"/>
            <a:ext cx="8602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124" tIns="41061" rIns="82124" bIns="41061" anchor="b"/>
          <a:lstStyle/>
          <a:p>
            <a:pPr defTabSz="814388" eaLnBrk="0" hangingPunct="0">
              <a:lnSpc>
                <a:spcPct val="90000"/>
              </a:lnSpc>
            </a:pPr>
            <a:r>
              <a:rPr lang="en-US" sz="3200" b="1" i="0" dirty="0" smtClean="0">
                <a:cs typeface="Arial" charset="0"/>
              </a:rPr>
              <a:t>A comprehensive educational partnership</a:t>
            </a:r>
            <a:endParaRPr lang="en-US" sz="3200" b="1" i="0" dirty="0">
              <a:cs typeface="Arial" charset="0"/>
            </a:endParaRPr>
          </a:p>
        </p:txBody>
      </p:sp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2286000"/>
            <a:ext cx="1676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35" descr="cabl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9400" y="4038600"/>
            <a:ext cx="1676400" cy="1600200"/>
          </a:xfrm>
          <a:prstGeom prst="rect">
            <a:avLst/>
          </a:prstGeom>
        </p:spPr>
      </p:pic>
      <p:pic>
        <p:nvPicPr>
          <p:cNvPr id="37" name="Picture 36" descr="Brazil_Classroom_01_0415.jpg"/>
          <p:cNvPicPr>
            <a:picLocks noChangeAspect="1"/>
          </p:cNvPicPr>
          <p:nvPr/>
        </p:nvPicPr>
        <p:blipFill>
          <a:blip r:embed="rId5" cstate="print"/>
          <a:srcRect t="14286"/>
          <a:stretch>
            <a:fillRect/>
          </a:stretch>
        </p:blipFill>
        <p:spPr>
          <a:xfrm>
            <a:off x="4572000" y="2286000"/>
            <a:ext cx="1828800" cy="1600200"/>
          </a:xfrm>
          <a:prstGeom prst="rect">
            <a:avLst/>
          </a:prstGeom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4038600"/>
            <a:ext cx="1676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533400"/>
            <a:ext cx="371783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85800"/>
            <a:ext cx="4258027" cy="2819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399" y="3581400"/>
            <a:ext cx="3202861" cy="2895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3657600"/>
            <a:ext cx="3202860" cy="2895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4800" y="3657600"/>
            <a:ext cx="3140708" cy="2895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5" name="Picture 179" descr="MAD00764"/>
          <p:cNvPicPr>
            <a:picLocks noChangeAspect="1" noChangeArrowheads="1"/>
          </p:cNvPicPr>
          <p:nvPr/>
        </p:nvPicPr>
        <p:blipFill>
          <a:blip r:embed="rId6" cstate="print"/>
          <a:srcRect t="8746" b="21931"/>
          <a:stretch>
            <a:fillRect/>
          </a:stretch>
        </p:blipFill>
        <p:spPr bwMode="auto">
          <a:xfrm>
            <a:off x="6102350" y="3810000"/>
            <a:ext cx="3041650" cy="2514600"/>
          </a:xfrm>
          <a:prstGeom prst="rect">
            <a:avLst/>
          </a:prstGeo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5000" y="609600"/>
            <a:ext cx="4572329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140F16"/>
              </a:clrFrom>
              <a:clrTo>
                <a:srgbClr val="140F16">
                  <a:alpha val="0"/>
                </a:srgbClr>
              </a:clrTo>
            </a:clrChange>
          </a:blip>
          <a:srcRect t="5931" b="12050"/>
          <a:stretch>
            <a:fillRect/>
          </a:stretch>
        </p:blipFill>
        <p:spPr bwMode="auto">
          <a:xfrm>
            <a:off x="5257799" y="533400"/>
            <a:ext cx="2203271" cy="2971800"/>
          </a:xfrm>
          <a:prstGeom prst="rect">
            <a:avLst/>
          </a:prstGeom>
          <a:noFill/>
          <a:ln w="9525" algn="ctr">
            <a:solidFill>
              <a:srgbClr val="DCDCDE"/>
            </a:solidFill>
            <a:miter lim="800000"/>
            <a:headEnd/>
            <a:tailEnd/>
          </a:ln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29399" y="533400"/>
            <a:ext cx="2514601" cy="297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433154" name="Rectangle 2"/>
          <p:cNvSpPr>
            <a:spLocks noChangeArrowheads="1"/>
          </p:cNvSpPr>
          <p:nvPr/>
        </p:nvSpPr>
        <p:spPr bwMode="auto">
          <a:xfrm>
            <a:off x="381000" y="5996226"/>
            <a:ext cx="8262703" cy="8617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457200" algn="l"/>
              </a:tabLst>
            </a:pPr>
            <a:r>
              <a:rPr lang="en-US" sz="1000" dirty="0" smtClean="0"/>
              <a:t>Behrens, J. T., Collison, T. A., &amp;  Demark, S. F. (2005) The Seven Cs of comprehensive assessment: Lessons learned from 40 million classroom exams in the Cisco Networking Academy Program. In S. Howell and M. </a:t>
            </a:r>
            <a:r>
              <a:rPr lang="en-US" sz="1000" dirty="0" err="1" smtClean="0"/>
              <a:t>Hricko</a:t>
            </a:r>
            <a:r>
              <a:rPr lang="en-US" sz="1000" dirty="0" smtClean="0"/>
              <a:t> (Eds.), Online Assessment and Measurement: Case</a:t>
            </a:r>
            <a:r>
              <a:rPr lang="en-US" sz="1000" i="1" dirty="0" smtClean="0"/>
              <a:t> Studies in Higher Education, K-12 and Corporate</a:t>
            </a:r>
            <a:r>
              <a:rPr lang="en-US" sz="1000" dirty="0" smtClean="0"/>
              <a:t>. (pp 229-245).  Hershey, PA: Information Science Publishing.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Frezzo, D.C., Behrens,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J.T.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&amp; Mislevy, R.J. (2009). Activity theory and assessment theory in the design and understanding of the Packet Tracer ecosystem. The International Journal of Learning and Media, 2. http://ijlm.net/knowinganddoing/10.1162/ijlm.2009.0015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3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3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1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3" descr="C:\Documents and Settings\barkelly\My Documents\Assessments\Graphics\PT Launch View\Select Assessment 2.png"/>
          <p:cNvPicPr>
            <a:picLocks noChangeAspect="1" noChangeArrowheads="1"/>
          </p:cNvPicPr>
          <p:nvPr/>
        </p:nvPicPr>
        <p:blipFill>
          <a:blip r:embed="rId3" cstate="print"/>
          <a:srcRect r="3726" b="31727"/>
          <a:stretch>
            <a:fillRect/>
          </a:stretch>
        </p:blipFill>
        <p:spPr bwMode="auto">
          <a:xfrm>
            <a:off x="2057400" y="1468438"/>
            <a:ext cx="4787900" cy="297815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3" name="Picture 2" descr="C:\Documents and Settings\barkelly\My Documents\Assessments\Graphics\PT Launch View\PT Launch composite.bmp"/>
          <p:cNvPicPr>
            <a:picLocks noChangeAspect="1" noChangeArrowheads="1"/>
          </p:cNvPicPr>
          <p:nvPr/>
        </p:nvPicPr>
        <p:blipFill>
          <a:blip r:embed="rId4" cstate="print"/>
          <a:srcRect b="25491"/>
          <a:stretch>
            <a:fillRect/>
          </a:stretch>
        </p:blipFill>
        <p:spPr bwMode="auto">
          <a:xfrm>
            <a:off x="2057400" y="1468438"/>
            <a:ext cx="4778375" cy="28956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4" name="Picture 2" descr="C:\Documents and Settings\barkelly\My Documents\Assessments\Graphics\PT Launch View\Submit or Save.png"/>
          <p:cNvPicPr>
            <a:picLocks noChangeAspect="1" noChangeArrowheads="1"/>
          </p:cNvPicPr>
          <p:nvPr/>
        </p:nvPicPr>
        <p:blipFill>
          <a:blip r:embed="rId5" cstate="print"/>
          <a:srcRect l="13908" r="20838" b="34720"/>
          <a:stretch>
            <a:fillRect/>
          </a:stretch>
        </p:blipFill>
        <p:spPr bwMode="auto">
          <a:xfrm>
            <a:off x="2066925" y="1468438"/>
            <a:ext cx="4814888" cy="28194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5" name="Picture 2" descr="C:\Documents and Settings\barkelly\My Documents\Assessments\Graphics\Gradebook\Gradebook-cleaned.png"/>
          <p:cNvPicPr>
            <a:picLocks noChangeAspect="1" noChangeArrowheads="1"/>
          </p:cNvPicPr>
          <p:nvPr/>
        </p:nvPicPr>
        <p:blipFill>
          <a:blip r:embed="rId6" cstate="print"/>
          <a:srcRect b="22084"/>
          <a:stretch>
            <a:fillRect/>
          </a:stretch>
        </p:blipFill>
        <p:spPr bwMode="auto">
          <a:xfrm>
            <a:off x="2066925" y="1468438"/>
            <a:ext cx="4876800" cy="27432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6" name="Picture 2" descr="C:\Documents and Settings\barkelly\My Documents\Assessments\Graphics\IIP page\Student view of feedback2.png"/>
          <p:cNvPicPr>
            <a:picLocks noChangeAspect="1" noChangeArrowheads="1"/>
          </p:cNvPicPr>
          <p:nvPr/>
        </p:nvPicPr>
        <p:blipFill>
          <a:blip r:embed="rId7" cstate="print"/>
          <a:srcRect r="35937" b="21052"/>
          <a:stretch>
            <a:fillRect/>
          </a:stretch>
        </p:blipFill>
        <p:spPr bwMode="auto">
          <a:xfrm>
            <a:off x="2041525" y="1468438"/>
            <a:ext cx="2974975" cy="24384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7" name="Picture 3" descr="C:\Documents and Settings\barkelly\My Documents\Assessments\Graphics\IIP page\Student view of feedback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33800" y="1697038"/>
            <a:ext cx="3208338" cy="27432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4263" name="Rectangle 181"/>
          <p:cNvSpPr>
            <a:spLocks noChangeArrowheads="1"/>
          </p:cNvSpPr>
          <p:nvPr/>
        </p:nvSpPr>
        <p:spPr bwMode="auto">
          <a:xfrm>
            <a:off x="0" y="2611438"/>
            <a:ext cx="9144000" cy="19050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</p:spPr>
        <p:txBody>
          <a:bodyPr lIns="82124" tIns="41061" rIns="82124" bIns="41061" anchor="ctr"/>
          <a:lstStyle/>
          <a:p>
            <a:pPr algn="ctr" defTabSz="814388" eaLnBrk="0" hangingPunct="0">
              <a:lnSpc>
                <a:spcPct val="90000"/>
              </a:lnSpc>
            </a:pPr>
            <a:endParaRPr lang="en-US" i="0">
              <a:cs typeface="ＭＳ Ｐゴシック"/>
            </a:endParaRPr>
          </a:p>
        </p:txBody>
      </p:sp>
      <p:sp>
        <p:nvSpPr>
          <p:cNvPr id="30" name="Rectangle 8"/>
          <p:cNvSpPr>
            <a:spLocks noChangeArrowheads="1"/>
          </p:cNvSpPr>
          <p:nvPr/>
        </p:nvSpPr>
        <p:spPr bwMode="auto">
          <a:xfrm rot="16200000" flipH="1">
            <a:off x="-68180" y="4075312"/>
            <a:ext cx="1984313" cy="1800069"/>
          </a:xfrm>
          <a:prstGeom prst="rect">
            <a:avLst/>
          </a:prstGeom>
          <a:gradFill flip="none" rotWithShape="1">
            <a:gsLst>
              <a:gs pos="0">
                <a:srgbClr val="9EC5E6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 algn="ctr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none" lIns="73025" tIns="36511" rIns="73025" bIns="36511" anchor="ctr"/>
          <a:lstStyle/>
          <a:p>
            <a:pPr algn="ctr" eaLnBrk="0" hangingPunct="0">
              <a:lnSpc>
                <a:spcPct val="90000"/>
              </a:lnSpc>
              <a:defRPr/>
            </a:pPr>
            <a:endParaRPr lang="en-US" sz="1800" dirty="0">
              <a:ea typeface="ＭＳ Ｐゴシック" pitchFamily="34" charset="-128"/>
              <a:cs typeface="+mn-cs"/>
            </a:endParaRPr>
          </a:p>
        </p:txBody>
      </p:sp>
      <p:sp>
        <p:nvSpPr>
          <p:cNvPr id="99" name="Rectangle 8"/>
          <p:cNvSpPr>
            <a:spLocks noChangeArrowheads="1"/>
          </p:cNvSpPr>
          <p:nvPr/>
        </p:nvSpPr>
        <p:spPr bwMode="auto">
          <a:xfrm rot="16200000" flipH="1">
            <a:off x="1755831" y="4075312"/>
            <a:ext cx="1984313" cy="1800069"/>
          </a:xfrm>
          <a:prstGeom prst="rect">
            <a:avLst/>
          </a:prstGeom>
          <a:gradFill flip="none" rotWithShape="1">
            <a:gsLst>
              <a:gs pos="0">
                <a:srgbClr val="9EC5E6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 algn="ctr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none" lIns="73025" tIns="36511" rIns="73025" bIns="36511" anchor="ctr"/>
          <a:lstStyle/>
          <a:p>
            <a:pPr algn="ctr" eaLnBrk="0" hangingPunct="0">
              <a:lnSpc>
                <a:spcPct val="90000"/>
              </a:lnSpc>
              <a:defRPr/>
            </a:pPr>
            <a:endParaRPr lang="en-US" sz="1800" dirty="0">
              <a:ea typeface="ＭＳ Ｐゴシック" pitchFamily="34" charset="-128"/>
              <a:cs typeface="+mn-cs"/>
            </a:endParaRPr>
          </a:p>
        </p:txBody>
      </p:sp>
      <p:sp>
        <p:nvSpPr>
          <p:cNvPr id="110" name="Rectangle 8"/>
          <p:cNvSpPr>
            <a:spLocks noChangeArrowheads="1"/>
          </p:cNvSpPr>
          <p:nvPr/>
        </p:nvSpPr>
        <p:spPr bwMode="auto">
          <a:xfrm rot="16200000" flipH="1">
            <a:off x="3579842" y="4075312"/>
            <a:ext cx="1984313" cy="1800069"/>
          </a:xfrm>
          <a:prstGeom prst="rect">
            <a:avLst/>
          </a:prstGeom>
          <a:gradFill flip="none" rotWithShape="1">
            <a:gsLst>
              <a:gs pos="0">
                <a:srgbClr val="9EC5E6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 algn="ctr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none" lIns="73025" tIns="36511" rIns="73025" bIns="36511" anchor="ctr"/>
          <a:lstStyle/>
          <a:p>
            <a:pPr algn="ctr" eaLnBrk="0" hangingPunct="0">
              <a:lnSpc>
                <a:spcPct val="90000"/>
              </a:lnSpc>
              <a:defRPr/>
            </a:pPr>
            <a:endParaRPr lang="en-US" sz="1800" dirty="0">
              <a:ea typeface="ＭＳ Ｐゴシック" pitchFamily="34" charset="-128"/>
              <a:cs typeface="+mn-cs"/>
            </a:endParaRPr>
          </a:p>
        </p:txBody>
      </p:sp>
      <p:sp>
        <p:nvSpPr>
          <p:cNvPr id="121" name="Rectangle 8"/>
          <p:cNvSpPr>
            <a:spLocks noChangeArrowheads="1"/>
          </p:cNvSpPr>
          <p:nvPr/>
        </p:nvSpPr>
        <p:spPr bwMode="auto">
          <a:xfrm rot="16200000" flipH="1">
            <a:off x="5403853" y="4075312"/>
            <a:ext cx="1984313" cy="1800069"/>
          </a:xfrm>
          <a:prstGeom prst="rect">
            <a:avLst/>
          </a:prstGeom>
          <a:gradFill flip="none" rotWithShape="1">
            <a:gsLst>
              <a:gs pos="0">
                <a:srgbClr val="9EC5E6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 algn="ctr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none" lIns="73025" tIns="36511" rIns="73025" bIns="36511" anchor="ctr"/>
          <a:lstStyle/>
          <a:p>
            <a:pPr algn="ctr" eaLnBrk="0" hangingPunct="0">
              <a:lnSpc>
                <a:spcPct val="90000"/>
              </a:lnSpc>
              <a:defRPr/>
            </a:pPr>
            <a:endParaRPr lang="en-US" sz="1800" dirty="0">
              <a:ea typeface="ＭＳ Ｐゴシック" pitchFamily="34" charset="-128"/>
              <a:cs typeface="+mn-cs"/>
            </a:endParaRPr>
          </a:p>
        </p:txBody>
      </p:sp>
      <p:sp>
        <p:nvSpPr>
          <p:cNvPr id="224268" name="Rectangle 30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496300" cy="838200"/>
          </a:xfrm>
        </p:spPr>
        <p:txBody>
          <a:bodyPr/>
          <a:lstStyle/>
          <a:p>
            <a:r>
              <a:rPr lang="en-US" dirty="0" smtClean="0">
                <a:ea typeface="ＭＳ Ｐゴシック"/>
                <a:cs typeface="ＭＳ Ｐゴシック"/>
              </a:rPr>
              <a:t>Using the best of each approach: PT SBA</a:t>
            </a:r>
          </a:p>
        </p:txBody>
      </p:sp>
      <p:sp>
        <p:nvSpPr>
          <p:cNvPr id="94" name="Rectangle 8"/>
          <p:cNvSpPr>
            <a:spLocks noChangeArrowheads="1"/>
          </p:cNvSpPr>
          <p:nvPr/>
        </p:nvSpPr>
        <p:spPr bwMode="auto">
          <a:xfrm rot="16200000" flipH="1">
            <a:off x="423998" y="4649936"/>
            <a:ext cx="993714" cy="1641426"/>
          </a:xfrm>
          <a:prstGeom prst="rect">
            <a:avLst/>
          </a:prstGeom>
          <a:gradFill flip="none" rotWithShape="1">
            <a:gsLst>
              <a:gs pos="0">
                <a:srgbClr val="708CA1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 algn="ctr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none" lIns="73025" tIns="36511" rIns="73025" bIns="36511" anchor="ctr"/>
          <a:lstStyle/>
          <a:p>
            <a:pPr algn="r" eaLnBrk="0" hangingPunct="0">
              <a:lnSpc>
                <a:spcPct val="90000"/>
              </a:lnSpc>
              <a:defRPr/>
            </a:pPr>
            <a:endParaRPr lang="en-US" sz="1800" dirty="0">
              <a:ea typeface="ＭＳ Ｐゴシック" pitchFamily="34" charset="-128"/>
              <a:cs typeface="+mn-cs"/>
            </a:endParaRPr>
          </a:p>
        </p:txBody>
      </p:sp>
      <p:sp>
        <p:nvSpPr>
          <p:cNvPr id="25" name="Rectangle 16"/>
          <p:cNvSpPr>
            <a:spLocks noChangeArrowheads="1"/>
          </p:cNvSpPr>
          <p:nvPr/>
        </p:nvSpPr>
        <p:spPr bwMode="auto">
          <a:xfrm>
            <a:off x="107950" y="5286375"/>
            <a:ext cx="1633538" cy="330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73025" tIns="36511" rIns="73025" bIns="36511" anchor="ctr"/>
          <a:lstStyle/>
          <a:p>
            <a:pPr marL="122238" indent="-122238" algn="ctr" defTabSz="814388" eaLnBrk="0" hangingPunct="0">
              <a:lnSpc>
                <a:spcPct val="90000"/>
              </a:lnSpc>
              <a:spcBef>
                <a:spcPct val="50000"/>
              </a:spcBef>
              <a:buSzPct val="80000"/>
            </a:pPr>
            <a:r>
              <a:rPr lang="en-US" sz="1600" i="0">
                <a:solidFill>
                  <a:schemeClr val="bg1"/>
                </a:solidFill>
                <a:cs typeface="ＭＳ Ｐゴシック"/>
              </a:rPr>
              <a:t>Launch</a:t>
            </a:r>
          </a:p>
        </p:txBody>
      </p:sp>
      <p:grpSp>
        <p:nvGrpSpPr>
          <p:cNvPr id="2" name="Group 71"/>
          <p:cNvGrpSpPr>
            <a:grpSpLocks/>
          </p:cNvGrpSpPr>
          <p:nvPr/>
        </p:nvGrpSpPr>
        <p:grpSpPr bwMode="auto">
          <a:xfrm rot="5400000" flipH="1">
            <a:off x="669926" y="5718175"/>
            <a:ext cx="431800" cy="428625"/>
            <a:chOff x="481" y="1117"/>
            <a:chExt cx="350" cy="348"/>
          </a:xfrm>
        </p:grpSpPr>
        <p:sp>
          <p:nvSpPr>
            <p:cNvPr id="224311" name="Oval 13"/>
            <p:cNvSpPr>
              <a:spLocks noChangeArrowheads="1"/>
            </p:cNvSpPr>
            <p:nvPr/>
          </p:nvSpPr>
          <p:spPr bwMode="auto">
            <a:xfrm>
              <a:off x="481" y="1117"/>
              <a:ext cx="350" cy="348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wrap="none" lIns="82124" tIns="41061" rIns="82124" bIns="41061" anchor="ctr"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sz="1800">
                <a:cs typeface="ＭＳ Ｐゴシック"/>
              </a:endParaRPr>
            </a:p>
          </p:txBody>
        </p:sp>
        <p:sp>
          <p:nvSpPr>
            <p:cNvPr id="29" name="AutoShape 14"/>
            <p:cNvSpPr>
              <a:spLocks noChangeArrowheads="1"/>
            </p:cNvSpPr>
            <p:nvPr/>
          </p:nvSpPr>
          <p:spPr bwMode="auto">
            <a:xfrm rot="2323698">
              <a:off x="499" y="1138"/>
              <a:ext cx="315" cy="316"/>
            </a:xfrm>
            <a:custGeom>
              <a:avLst/>
              <a:gdLst>
                <a:gd name="G0" fmla="+- 1203 0 0"/>
                <a:gd name="G1" fmla="+- 21600 0 1203"/>
                <a:gd name="G2" fmla="+- 21600 0 1203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203" y="10800"/>
                  </a:moveTo>
                  <a:cubicBezTo>
                    <a:pt x="1203" y="16100"/>
                    <a:pt x="5500" y="20397"/>
                    <a:pt x="10800" y="20397"/>
                  </a:cubicBezTo>
                  <a:cubicBezTo>
                    <a:pt x="16100" y="20397"/>
                    <a:pt x="20397" y="16100"/>
                    <a:pt x="20397" y="10800"/>
                  </a:cubicBezTo>
                  <a:cubicBezTo>
                    <a:pt x="20397" y="5500"/>
                    <a:pt x="16100" y="1203"/>
                    <a:pt x="10800" y="1203"/>
                  </a:cubicBezTo>
                  <a:cubicBezTo>
                    <a:pt x="5500" y="1203"/>
                    <a:pt x="1203" y="5500"/>
                    <a:pt x="1203" y="1080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gamma/>
                    <a:shade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lIns="82124" tIns="41061" rIns="82124" bIns="41061" anchor="ctr">
              <a:spAutoFit/>
            </a:bodyPr>
            <a:lstStyle/>
            <a:p>
              <a:pPr algn="ctr" eaLnBrk="0" hangingPunct="0">
                <a:lnSpc>
                  <a:spcPct val="90000"/>
                </a:lnSpc>
                <a:defRPr/>
              </a:pPr>
              <a:endParaRPr lang="en-US" sz="1800" dirty="0">
                <a:ea typeface="ＭＳ Ｐゴシック" pitchFamily="34" charset="-128"/>
                <a:cs typeface="+mn-cs"/>
              </a:endParaRPr>
            </a:p>
          </p:txBody>
        </p:sp>
      </p:grpSp>
      <p:sp>
        <p:nvSpPr>
          <p:cNvPr id="224272" name="Text Box 15"/>
          <p:cNvSpPr txBox="1">
            <a:spLocks noChangeArrowheads="1"/>
          </p:cNvSpPr>
          <p:nvPr/>
        </p:nvSpPr>
        <p:spPr bwMode="auto">
          <a:xfrm flipH="1">
            <a:off x="727075" y="5765800"/>
            <a:ext cx="307975" cy="360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124" tIns="41061" rIns="82124" bIns="41061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b="1">
                <a:cs typeface="ＭＳ Ｐゴシック"/>
              </a:rPr>
              <a:t>1</a:t>
            </a:r>
            <a:endParaRPr lang="en-US" sz="2000">
              <a:cs typeface="ＭＳ Ｐゴシック"/>
            </a:endParaRPr>
          </a:p>
        </p:txBody>
      </p:sp>
      <p:sp>
        <p:nvSpPr>
          <p:cNvPr id="100" name="Rectangle 8"/>
          <p:cNvSpPr>
            <a:spLocks noChangeArrowheads="1"/>
          </p:cNvSpPr>
          <p:nvPr/>
        </p:nvSpPr>
        <p:spPr bwMode="auto">
          <a:xfrm rot="16200000" flipH="1">
            <a:off x="2248009" y="4649936"/>
            <a:ext cx="993714" cy="1641426"/>
          </a:xfrm>
          <a:prstGeom prst="rect">
            <a:avLst/>
          </a:prstGeom>
          <a:gradFill flip="none" rotWithShape="1">
            <a:gsLst>
              <a:gs pos="0">
                <a:srgbClr val="708CA1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 algn="ctr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none" lIns="73025" tIns="36511" rIns="73025" bIns="36511" anchor="ctr"/>
          <a:lstStyle/>
          <a:p>
            <a:pPr algn="r" eaLnBrk="0" hangingPunct="0">
              <a:lnSpc>
                <a:spcPct val="90000"/>
              </a:lnSpc>
              <a:defRPr/>
            </a:pPr>
            <a:endParaRPr lang="en-US" sz="1800" dirty="0">
              <a:ea typeface="ＭＳ Ｐゴシック" pitchFamily="34" charset="-128"/>
              <a:cs typeface="+mn-cs"/>
            </a:endParaRPr>
          </a:p>
        </p:txBody>
      </p:sp>
      <p:sp>
        <p:nvSpPr>
          <p:cNvPr id="101" name="Rectangle 16"/>
          <p:cNvSpPr>
            <a:spLocks noChangeArrowheads="1"/>
          </p:cNvSpPr>
          <p:nvPr/>
        </p:nvSpPr>
        <p:spPr bwMode="auto">
          <a:xfrm>
            <a:off x="1931988" y="5286375"/>
            <a:ext cx="1633537" cy="330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73025" tIns="36511" rIns="73025" bIns="36511" anchor="ctr"/>
          <a:lstStyle/>
          <a:p>
            <a:pPr marL="122238" indent="-122238" algn="ctr" defTabSz="814388" eaLnBrk="0" hangingPunct="0">
              <a:lnSpc>
                <a:spcPct val="90000"/>
              </a:lnSpc>
              <a:spcBef>
                <a:spcPct val="50000"/>
              </a:spcBef>
              <a:buSzPct val="80000"/>
            </a:pPr>
            <a:r>
              <a:rPr lang="en-US" sz="1600" i="0">
                <a:solidFill>
                  <a:schemeClr val="bg1"/>
                </a:solidFill>
                <a:cs typeface="ＭＳ Ｐゴシック"/>
              </a:rPr>
              <a:t>Take Exam</a:t>
            </a:r>
          </a:p>
        </p:txBody>
      </p:sp>
      <p:grpSp>
        <p:nvGrpSpPr>
          <p:cNvPr id="3" name="Group 71"/>
          <p:cNvGrpSpPr>
            <a:grpSpLocks/>
          </p:cNvGrpSpPr>
          <p:nvPr/>
        </p:nvGrpSpPr>
        <p:grpSpPr bwMode="auto">
          <a:xfrm rot="5400000" flipH="1">
            <a:off x="2493963" y="5718175"/>
            <a:ext cx="431800" cy="428625"/>
            <a:chOff x="481" y="1117"/>
            <a:chExt cx="350" cy="348"/>
          </a:xfrm>
        </p:grpSpPr>
        <p:sp>
          <p:nvSpPr>
            <p:cNvPr id="224309" name="Oval 13"/>
            <p:cNvSpPr>
              <a:spLocks noChangeArrowheads="1"/>
            </p:cNvSpPr>
            <p:nvPr/>
          </p:nvSpPr>
          <p:spPr bwMode="auto">
            <a:xfrm>
              <a:off x="481" y="1117"/>
              <a:ext cx="350" cy="348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wrap="none" lIns="82124" tIns="41061" rIns="82124" bIns="41061" anchor="ctr"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sz="1800">
                <a:cs typeface="ＭＳ Ｐゴシック"/>
              </a:endParaRPr>
            </a:p>
          </p:txBody>
        </p:sp>
        <p:sp>
          <p:nvSpPr>
            <p:cNvPr id="108" name="AutoShape 14"/>
            <p:cNvSpPr>
              <a:spLocks noChangeArrowheads="1"/>
            </p:cNvSpPr>
            <p:nvPr/>
          </p:nvSpPr>
          <p:spPr bwMode="auto">
            <a:xfrm rot="2323698">
              <a:off x="499" y="1138"/>
              <a:ext cx="315" cy="316"/>
            </a:xfrm>
            <a:custGeom>
              <a:avLst/>
              <a:gdLst>
                <a:gd name="G0" fmla="+- 1203 0 0"/>
                <a:gd name="G1" fmla="+- 21600 0 1203"/>
                <a:gd name="G2" fmla="+- 21600 0 1203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203" y="10800"/>
                  </a:moveTo>
                  <a:cubicBezTo>
                    <a:pt x="1203" y="16100"/>
                    <a:pt x="5500" y="20397"/>
                    <a:pt x="10800" y="20397"/>
                  </a:cubicBezTo>
                  <a:cubicBezTo>
                    <a:pt x="16100" y="20397"/>
                    <a:pt x="20397" y="16100"/>
                    <a:pt x="20397" y="10800"/>
                  </a:cubicBezTo>
                  <a:cubicBezTo>
                    <a:pt x="20397" y="5500"/>
                    <a:pt x="16100" y="1203"/>
                    <a:pt x="10800" y="1203"/>
                  </a:cubicBezTo>
                  <a:cubicBezTo>
                    <a:pt x="5500" y="1203"/>
                    <a:pt x="1203" y="5500"/>
                    <a:pt x="1203" y="1080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gamma/>
                    <a:shade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lIns="82124" tIns="41061" rIns="82124" bIns="41061" anchor="ctr">
              <a:spAutoFit/>
            </a:bodyPr>
            <a:lstStyle/>
            <a:p>
              <a:pPr algn="ctr" eaLnBrk="0" hangingPunct="0">
                <a:lnSpc>
                  <a:spcPct val="90000"/>
                </a:lnSpc>
                <a:defRPr/>
              </a:pPr>
              <a:endParaRPr lang="en-US" sz="1800" dirty="0">
                <a:ea typeface="ＭＳ Ｐゴシック" pitchFamily="34" charset="-128"/>
                <a:cs typeface="+mn-cs"/>
              </a:endParaRPr>
            </a:p>
          </p:txBody>
        </p:sp>
      </p:grpSp>
      <p:sp>
        <p:nvSpPr>
          <p:cNvPr id="224276" name="Text Box 15"/>
          <p:cNvSpPr txBox="1">
            <a:spLocks noChangeArrowheads="1"/>
          </p:cNvSpPr>
          <p:nvPr/>
        </p:nvSpPr>
        <p:spPr bwMode="auto">
          <a:xfrm flipH="1">
            <a:off x="2551113" y="5765800"/>
            <a:ext cx="307975" cy="360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124" tIns="41061" rIns="82124" bIns="41061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b="1">
                <a:cs typeface="ＭＳ Ｐゴシック"/>
              </a:rPr>
              <a:t>2</a:t>
            </a:r>
            <a:endParaRPr lang="en-US" sz="2000">
              <a:cs typeface="ＭＳ Ｐゴシック"/>
            </a:endParaRPr>
          </a:p>
        </p:txBody>
      </p:sp>
      <p:sp>
        <p:nvSpPr>
          <p:cNvPr id="111" name="Rectangle 8"/>
          <p:cNvSpPr>
            <a:spLocks noChangeArrowheads="1"/>
          </p:cNvSpPr>
          <p:nvPr/>
        </p:nvSpPr>
        <p:spPr bwMode="auto">
          <a:xfrm rot="16200000" flipH="1">
            <a:off x="4072020" y="4649936"/>
            <a:ext cx="993714" cy="1641426"/>
          </a:xfrm>
          <a:prstGeom prst="rect">
            <a:avLst/>
          </a:prstGeom>
          <a:gradFill flip="none" rotWithShape="1">
            <a:gsLst>
              <a:gs pos="0">
                <a:srgbClr val="708CA1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 algn="ctr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none" lIns="73025" tIns="36511" rIns="73025" bIns="36511" anchor="ctr"/>
          <a:lstStyle/>
          <a:p>
            <a:pPr algn="r" eaLnBrk="0" hangingPunct="0">
              <a:lnSpc>
                <a:spcPct val="90000"/>
              </a:lnSpc>
              <a:defRPr/>
            </a:pPr>
            <a:endParaRPr lang="en-US" sz="1800" dirty="0">
              <a:ea typeface="ＭＳ Ｐゴシック" pitchFamily="34" charset="-128"/>
              <a:cs typeface="+mn-cs"/>
            </a:endParaRPr>
          </a:p>
        </p:txBody>
      </p:sp>
      <p:sp>
        <p:nvSpPr>
          <p:cNvPr id="112" name="Rectangle 16"/>
          <p:cNvSpPr>
            <a:spLocks noChangeArrowheads="1"/>
          </p:cNvSpPr>
          <p:nvPr/>
        </p:nvSpPr>
        <p:spPr bwMode="auto">
          <a:xfrm>
            <a:off x="3756025" y="5286375"/>
            <a:ext cx="1633538" cy="330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73025" tIns="36511" rIns="73025" bIns="36511" anchor="ctr"/>
          <a:lstStyle/>
          <a:p>
            <a:pPr marL="122238" indent="-122238" algn="ctr" defTabSz="814388" eaLnBrk="0" hangingPunct="0">
              <a:lnSpc>
                <a:spcPct val="90000"/>
              </a:lnSpc>
              <a:spcBef>
                <a:spcPct val="50000"/>
              </a:spcBef>
              <a:buSzPct val="80000"/>
            </a:pPr>
            <a:r>
              <a:rPr lang="en-US" sz="1600" i="0">
                <a:solidFill>
                  <a:schemeClr val="bg1"/>
                </a:solidFill>
                <a:cs typeface="ＭＳ Ｐゴシック"/>
              </a:rPr>
              <a:t>Submit It</a:t>
            </a:r>
          </a:p>
        </p:txBody>
      </p:sp>
      <p:grpSp>
        <p:nvGrpSpPr>
          <p:cNvPr id="4" name="Group 71"/>
          <p:cNvGrpSpPr>
            <a:grpSpLocks/>
          </p:cNvGrpSpPr>
          <p:nvPr/>
        </p:nvGrpSpPr>
        <p:grpSpPr bwMode="auto">
          <a:xfrm rot="5400000" flipH="1">
            <a:off x="4318001" y="5718175"/>
            <a:ext cx="431800" cy="428625"/>
            <a:chOff x="481" y="1117"/>
            <a:chExt cx="350" cy="348"/>
          </a:xfrm>
        </p:grpSpPr>
        <p:sp>
          <p:nvSpPr>
            <p:cNvPr id="224307" name="Oval 13"/>
            <p:cNvSpPr>
              <a:spLocks noChangeArrowheads="1"/>
            </p:cNvSpPr>
            <p:nvPr/>
          </p:nvSpPr>
          <p:spPr bwMode="auto">
            <a:xfrm>
              <a:off x="481" y="1117"/>
              <a:ext cx="350" cy="348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wrap="none" lIns="82124" tIns="41061" rIns="82124" bIns="41061" anchor="ctr"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sz="1800">
                <a:cs typeface="ＭＳ Ｐゴシック"/>
              </a:endParaRPr>
            </a:p>
          </p:txBody>
        </p:sp>
        <p:sp>
          <p:nvSpPr>
            <p:cNvPr id="119" name="AutoShape 14"/>
            <p:cNvSpPr>
              <a:spLocks noChangeArrowheads="1"/>
            </p:cNvSpPr>
            <p:nvPr/>
          </p:nvSpPr>
          <p:spPr bwMode="auto">
            <a:xfrm rot="2323698">
              <a:off x="499" y="1138"/>
              <a:ext cx="315" cy="316"/>
            </a:xfrm>
            <a:custGeom>
              <a:avLst/>
              <a:gdLst>
                <a:gd name="G0" fmla="+- 1203 0 0"/>
                <a:gd name="G1" fmla="+- 21600 0 1203"/>
                <a:gd name="G2" fmla="+- 21600 0 1203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203" y="10800"/>
                  </a:moveTo>
                  <a:cubicBezTo>
                    <a:pt x="1203" y="16100"/>
                    <a:pt x="5500" y="20397"/>
                    <a:pt x="10800" y="20397"/>
                  </a:cubicBezTo>
                  <a:cubicBezTo>
                    <a:pt x="16100" y="20397"/>
                    <a:pt x="20397" y="16100"/>
                    <a:pt x="20397" y="10800"/>
                  </a:cubicBezTo>
                  <a:cubicBezTo>
                    <a:pt x="20397" y="5500"/>
                    <a:pt x="16100" y="1203"/>
                    <a:pt x="10800" y="1203"/>
                  </a:cubicBezTo>
                  <a:cubicBezTo>
                    <a:pt x="5500" y="1203"/>
                    <a:pt x="1203" y="5500"/>
                    <a:pt x="1203" y="1080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gamma/>
                    <a:shade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lIns="82124" tIns="41061" rIns="82124" bIns="41061" anchor="ctr">
              <a:spAutoFit/>
            </a:bodyPr>
            <a:lstStyle/>
            <a:p>
              <a:pPr algn="ctr" eaLnBrk="0" hangingPunct="0">
                <a:lnSpc>
                  <a:spcPct val="90000"/>
                </a:lnSpc>
                <a:defRPr/>
              </a:pPr>
              <a:endParaRPr lang="en-US" sz="1800" dirty="0">
                <a:ea typeface="ＭＳ Ｐゴシック" pitchFamily="34" charset="-128"/>
                <a:cs typeface="+mn-cs"/>
              </a:endParaRPr>
            </a:p>
          </p:txBody>
        </p:sp>
      </p:grpSp>
      <p:sp>
        <p:nvSpPr>
          <p:cNvPr id="224280" name="Text Box 15"/>
          <p:cNvSpPr txBox="1">
            <a:spLocks noChangeArrowheads="1"/>
          </p:cNvSpPr>
          <p:nvPr/>
        </p:nvSpPr>
        <p:spPr bwMode="auto">
          <a:xfrm flipH="1">
            <a:off x="4375150" y="5765800"/>
            <a:ext cx="307975" cy="360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124" tIns="41061" rIns="82124" bIns="41061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b="1">
                <a:cs typeface="ＭＳ Ｐゴシック"/>
              </a:rPr>
              <a:t>3</a:t>
            </a:r>
            <a:endParaRPr lang="en-US" sz="2000">
              <a:cs typeface="ＭＳ Ｐゴシック"/>
            </a:endParaRPr>
          </a:p>
        </p:txBody>
      </p:sp>
      <p:sp>
        <p:nvSpPr>
          <p:cNvPr id="122" name="Rectangle 8"/>
          <p:cNvSpPr>
            <a:spLocks noChangeArrowheads="1"/>
          </p:cNvSpPr>
          <p:nvPr/>
        </p:nvSpPr>
        <p:spPr bwMode="auto">
          <a:xfrm rot="16200000" flipH="1">
            <a:off x="5896031" y="4649936"/>
            <a:ext cx="993714" cy="1641426"/>
          </a:xfrm>
          <a:prstGeom prst="rect">
            <a:avLst/>
          </a:prstGeom>
          <a:gradFill flip="none" rotWithShape="1">
            <a:gsLst>
              <a:gs pos="0">
                <a:srgbClr val="708CA1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 algn="ctr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none" lIns="73025" tIns="36511" rIns="73025" bIns="36511" anchor="ctr"/>
          <a:lstStyle/>
          <a:p>
            <a:pPr algn="r" eaLnBrk="0" hangingPunct="0">
              <a:lnSpc>
                <a:spcPct val="90000"/>
              </a:lnSpc>
              <a:defRPr/>
            </a:pPr>
            <a:endParaRPr lang="en-US" sz="1800" dirty="0">
              <a:ea typeface="ＭＳ Ｐゴシック" pitchFamily="34" charset="-128"/>
              <a:cs typeface="+mn-cs"/>
            </a:endParaRPr>
          </a:p>
        </p:txBody>
      </p:sp>
      <p:sp>
        <p:nvSpPr>
          <p:cNvPr id="123" name="Rectangle 16"/>
          <p:cNvSpPr>
            <a:spLocks noChangeArrowheads="1"/>
          </p:cNvSpPr>
          <p:nvPr/>
        </p:nvSpPr>
        <p:spPr bwMode="auto">
          <a:xfrm>
            <a:off x="5580063" y="5286375"/>
            <a:ext cx="1633537" cy="330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73025" tIns="36511" rIns="73025" bIns="36511" anchor="ctr"/>
          <a:lstStyle/>
          <a:p>
            <a:pPr algn="ctr" defTabSz="814388" eaLnBrk="0" hangingPunct="0">
              <a:lnSpc>
                <a:spcPct val="85000"/>
              </a:lnSpc>
              <a:spcBef>
                <a:spcPct val="50000"/>
              </a:spcBef>
              <a:buSzPct val="80000"/>
            </a:pPr>
            <a:r>
              <a:rPr lang="en-US" sz="1600" i="0">
                <a:solidFill>
                  <a:schemeClr val="bg1"/>
                </a:solidFill>
                <a:cs typeface="ＭＳ Ｐゴシック"/>
              </a:rPr>
              <a:t>Automatically </a:t>
            </a:r>
            <a:br>
              <a:rPr lang="en-US" sz="1600" i="0">
                <a:solidFill>
                  <a:schemeClr val="bg1"/>
                </a:solidFill>
                <a:cs typeface="ＭＳ Ｐゴシック"/>
              </a:rPr>
            </a:br>
            <a:r>
              <a:rPr lang="en-US" sz="1600" i="0">
                <a:solidFill>
                  <a:schemeClr val="bg1"/>
                </a:solidFill>
                <a:cs typeface="ＭＳ Ｐゴシック"/>
              </a:rPr>
              <a:t>Scored</a:t>
            </a:r>
          </a:p>
        </p:txBody>
      </p:sp>
      <p:grpSp>
        <p:nvGrpSpPr>
          <p:cNvPr id="5" name="Group 71"/>
          <p:cNvGrpSpPr>
            <a:grpSpLocks/>
          </p:cNvGrpSpPr>
          <p:nvPr/>
        </p:nvGrpSpPr>
        <p:grpSpPr bwMode="auto">
          <a:xfrm rot="5400000" flipH="1">
            <a:off x="6142038" y="5718175"/>
            <a:ext cx="431800" cy="428625"/>
            <a:chOff x="481" y="1117"/>
            <a:chExt cx="350" cy="348"/>
          </a:xfrm>
        </p:grpSpPr>
        <p:sp>
          <p:nvSpPr>
            <p:cNvPr id="224305" name="Oval 13"/>
            <p:cNvSpPr>
              <a:spLocks noChangeArrowheads="1"/>
            </p:cNvSpPr>
            <p:nvPr/>
          </p:nvSpPr>
          <p:spPr bwMode="auto">
            <a:xfrm>
              <a:off x="481" y="1117"/>
              <a:ext cx="350" cy="348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wrap="none" lIns="82124" tIns="41061" rIns="82124" bIns="41061" anchor="ctr"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sz="1800">
                <a:cs typeface="ＭＳ Ｐゴシック"/>
              </a:endParaRPr>
            </a:p>
          </p:txBody>
        </p:sp>
        <p:sp>
          <p:nvSpPr>
            <p:cNvPr id="130" name="AutoShape 14"/>
            <p:cNvSpPr>
              <a:spLocks noChangeArrowheads="1"/>
            </p:cNvSpPr>
            <p:nvPr/>
          </p:nvSpPr>
          <p:spPr bwMode="auto">
            <a:xfrm rot="2323698">
              <a:off x="499" y="1138"/>
              <a:ext cx="315" cy="316"/>
            </a:xfrm>
            <a:custGeom>
              <a:avLst/>
              <a:gdLst>
                <a:gd name="G0" fmla="+- 1203 0 0"/>
                <a:gd name="G1" fmla="+- 21600 0 1203"/>
                <a:gd name="G2" fmla="+- 21600 0 1203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203" y="10800"/>
                  </a:moveTo>
                  <a:cubicBezTo>
                    <a:pt x="1203" y="16100"/>
                    <a:pt x="5500" y="20397"/>
                    <a:pt x="10800" y="20397"/>
                  </a:cubicBezTo>
                  <a:cubicBezTo>
                    <a:pt x="16100" y="20397"/>
                    <a:pt x="20397" y="16100"/>
                    <a:pt x="20397" y="10800"/>
                  </a:cubicBezTo>
                  <a:cubicBezTo>
                    <a:pt x="20397" y="5500"/>
                    <a:pt x="16100" y="1203"/>
                    <a:pt x="10800" y="1203"/>
                  </a:cubicBezTo>
                  <a:cubicBezTo>
                    <a:pt x="5500" y="1203"/>
                    <a:pt x="1203" y="5500"/>
                    <a:pt x="1203" y="1080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gamma/>
                    <a:shade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lIns="82124" tIns="41061" rIns="82124" bIns="41061" anchor="ctr">
              <a:spAutoFit/>
            </a:bodyPr>
            <a:lstStyle/>
            <a:p>
              <a:pPr algn="ctr" eaLnBrk="0" hangingPunct="0">
                <a:lnSpc>
                  <a:spcPct val="90000"/>
                </a:lnSpc>
                <a:defRPr/>
              </a:pPr>
              <a:endParaRPr lang="en-US" sz="1800" dirty="0">
                <a:ea typeface="ＭＳ Ｐゴシック" pitchFamily="34" charset="-128"/>
                <a:cs typeface="+mn-cs"/>
              </a:endParaRPr>
            </a:p>
          </p:txBody>
        </p:sp>
      </p:grpSp>
      <p:sp>
        <p:nvSpPr>
          <p:cNvPr id="224284" name="Text Box 15"/>
          <p:cNvSpPr txBox="1">
            <a:spLocks noChangeArrowheads="1"/>
          </p:cNvSpPr>
          <p:nvPr/>
        </p:nvSpPr>
        <p:spPr bwMode="auto">
          <a:xfrm flipH="1">
            <a:off x="6199188" y="5765800"/>
            <a:ext cx="307975" cy="360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124" tIns="41061" rIns="82124" bIns="41061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b="1">
                <a:cs typeface="ＭＳ Ｐゴシック"/>
              </a:rPr>
              <a:t>4</a:t>
            </a:r>
            <a:endParaRPr lang="en-US" sz="2000">
              <a:cs typeface="ＭＳ Ｐゴシック"/>
            </a:endParaRPr>
          </a:p>
        </p:txBody>
      </p:sp>
      <p:pic>
        <p:nvPicPr>
          <p:cNvPr id="169" name="Picture 2" descr="C:\Documents and Settings\barkelly\My Documents\Assessments\Graphics\Gradebook\Gradebook-cleaned.png"/>
          <p:cNvPicPr>
            <a:picLocks noChangeAspect="1" noChangeArrowheads="1"/>
          </p:cNvPicPr>
          <p:nvPr/>
        </p:nvPicPr>
        <p:blipFill>
          <a:blip r:embed="rId6" cstate="print"/>
          <a:srcRect r="31713" b="22084"/>
          <a:stretch>
            <a:fillRect/>
          </a:stretch>
        </p:blipFill>
        <p:spPr bwMode="auto">
          <a:xfrm>
            <a:off x="5686425" y="3968750"/>
            <a:ext cx="1404938" cy="115728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8" name="Picture 2" descr="C:\Documents and Settings\barkelly\My Documents\Assessments\Graphics\PT Launch View\Submit or Save.png"/>
          <p:cNvPicPr>
            <a:picLocks noChangeAspect="1" noChangeArrowheads="1"/>
          </p:cNvPicPr>
          <p:nvPr/>
        </p:nvPicPr>
        <p:blipFill>
          <a:blip r:embed="rId9" cstate="print"/>
          <a:srcRect l="13908" r="20838" b="10020"/>
          <a:stretch>
            <a:fillRect/>
          </a:stretch>
        </p:blipFill>
        <p:spPr bwMode="auto">
          <a:xfrm>
            <a:off x="3862388" y="3978275"/>
            <a:ext cx="1395412" cy="112712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7" name="Picture 2" descr="C:\Documents and Settings\barkelly\My Documents\Assessments\Graphics\PT Launch View\PT Launch composite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38350" y="3976688"/>
            <a:ext cx="1404938" cy="1143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7" name="Picture 3" descr="C:\Documents and Settings\barkelly\My Documents\Assessments\Graphics\PT Launch View\Select Assessment 2.png"/>
          <p:cNvPicPr>
            <a:picLocks noChangeAspect="1" noChangeArrowheads="1"/>
          </p:cNvPicPr>
          <p:nvPr/>
        </p:nvPicPr>
        <p:blipFill>
          <a:blip r:embed="rId3" cstate="print"/>
          <a:srcRect r="51941" b="53685"/>
          <a:stretch>
            <a:fillRect/>
          </a:stretch>
        </p:blipFill>
        <p:spPr bwMode="auto">
          <a:xfrm>
            <a:off x="236538" y="3960813"/>
            <a:ext cx="1379537" cy="116522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6" name="Rectangle 175"/>
          <p:cNvSpPr/>
          <p:nvPr/>
        </p:nvSpPr>
        <p:spPr bwMode="auto">
          <a:xfrm>
            <a:off x="0" y="1773238"/>
            <a:ext cx="2209800" cy="199707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0000">
                <a:srgbClr val="70AADA">
                  <a:alpha val="85000"/>
                </a:srgbClr>
              </a:gs>
            </a:gsLst>
            <a:lin ang="108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124" tIns="41061" rIns="82124" bIns="41061" anchor="ctr"/>
          <a:lstStyle/>
          <a:p>
            <a:pPr algn="ctr" defTabSz="814388" eaLnBrk="0" hangingPunct="0">
              <a:lnSpc>
                <a:spcPct val="90000"/>
              </a:lnSpc>
              <a:defRPr/>
            </a:pPr>
            <a:endParaRPr lang="en-US" i="0" dirty="0">
              <a:ea typeface="ＭＳ Ｐゴシック" pitchFamily="34" charset="-128"/>
              <a:cs typeface="+mn-cs"/>
            </a:endParaRPr>
          </a:p>
        </p:txBody>
      </p:sp>
      <p:sp>
        <p:nvSpPr>
          <p:cNvPr id="179" name="Rectangle 178"/>
          <p:cNvSpPr/>
          <p:nvPr/>
        </p:nvSpPr>
        <p:spPr bwMode="auto">
          <a:xfrm flipH="1">
            <a:off x="6324600" y="1773238"/>
            <a:ext cx="2819400" cy="199707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0000">
                <a:srgbClr val="70AADA">
                  <a:alpha val="85000"/>
                </a:srgbClr>
              </a:gs>
            </a:gsLst>
            <a:lin ang="108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124" tIns="41061" rIns="82124" bIns="41061" anchor="ctr"/>
          <a:lstStyle/>
          <a:p>
            <a:pPr algn="ctr" defTabSz="814388" eaLnBrk="0" hangingPunct="0">
              <a:lnSpc>
                <a:spcPct val="90000"/>
              </a:lnSpc>
              <a:defRPr/>
            </a:pPr>
            <a:endParaRPr lang="en-US" i="0" dirty="0">
              <a:ea typeface="ＭＳ Ｐゴシック" pitchFamily="34" charset="-128"/>
              <a:cs typeface="+mn-cs"/>
            </a:endParaRPr>
          </a:p>
        </p:txBody>
      </p:sp>
      <p:pic>
        <p:nvPicPr>
          <p:cNvPr id="224291" name="Picture 176" descr="laptopGirl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2400" y="1620838"/>
            <a:ext cx="20066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4292" name="Picture 179" descr="laptopGuy.pn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34200" y="1697038"/>
            <a:ext cx="20574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2" name="Rectangle 8"/>
          <p:cNvSpPr>
            <a:spLocks noChangeArrowheads="1"/>
          </p:cNvSpPr>
          <p:nvPr/>
        </p:nvSpPr>
        <p:spPr bwMode="auto">
          <a:xfrm rot="16200000" flipH="1">
            <a:off x="7232759" y="4075312"/>
            <a:ext cx="1984313" cy="1800069"/>
          </a:xfrm>
          <a:prstGeom prst="rect">
            <a:avLst/>
          </a:prstGeom>
          <a:gradFill flip="none" rotWithShape="1">
            <a:gsLst>
              <a:gs pos="0">
                <a:srgbClr val="9EC5E6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 algn="ctr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none" lIns="73025" tIns="36511" rIns="73025" bIns="36511" anchor="ctr"/>
          <a:lstStyle/>
          <a:p>
            <a:pPr algn="ctr" eaLnBrk="0" hangingPunct="0">
              <a:lnSpc>
                <a:spcPct val="90000"/>
              </a:lnSpc>
              <a:defRPr/>
            </a:pPr>
            <a:endParaRPr lang="en-US" sz="1800" dirty="0">
              <a:ea typeface="ＭＳ Ｐゴシック" pitchFamily="34" charset="-128"/>
              <a:cs typeface="+mn-cs"/>
            </a:endParaRPr>
          </a:p>
        </p:txBody>
      </p:sp>
      <p:sp>
        <p:nvSpPr>
          <p:cNvPr id="133" name="Rectangle 8"/>
          <p:cNvSpPr>
            <a:spLocks noChangeArrowheads="1"/>
          </p:cNvSpPr>
          <p:nvPr/>
        </p:nvSpPr>
        <p:spPr bwMode="auto">
          <a:xfrm rot="16200000" flipH="1">
            <a:off x="7720042" y="4649936"/>
            <a:ext cx="993714" cy="1641426"/>
          </a:xfrm>
          <a:prstGeom prst="rect">
            <a:avLst/>
          </a:prstGeom>
          <a:gradFill flip="none" rotWithShape="1">
            <a:gsLst>
              <a:gs pos="0">
                <a:srgbClr val="708CA1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 algn="ctr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none" lIns="73025" tIns="36511" rIns="73025" bIns="36511" anchor="ctr"/>
          <a:lstStyle/>
          <a:p>
            <a:pPr algn="r" eaLnBrk="0" hangingPunct="0">
              <a:lnSpc>
                <a:spcPct val="90000"/>
              </a:lnSpc>
              <a:defRPr/>
            </a:pPr>
            <a:endParaRPr lang="en-US" sz="1800" dirty="0">
              <a:ea typeface="ＭＳ Ｐゴシック" pitchFamily="34" charset="-128"/>
              <a:cs typeface="+mn-cs"/>
            </a:endParaRPr>
          </a:p>
        </p:txBody>
      </p:sp>
      <p:sp>
        <p:nvSpPr>
          <p:cNvPr id="134" name="Rectangle 16"/>
          <p:cNvSpPr>
            <a:spLocks noChangeArrowheads="1"/>
          </p:cNvSpPr>
          <p:nvPr/>
        </p:nvSpPr>
        <p:spPr bwMode="auto">
          <a:xfrm>
            <a:off x="7404100" y="5286375"/>
            <a:ext cx="1633538" cy="330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73025" tIns="36511" rIns="73025" bIns="36511" anchor="ctr"/>
          <a:lstStyle/>
          <a:p>
            <a:pPr algn="ctr" defTabSz="814388" eaLnBrk="0" hangingPunct="0">
              <a:lnSpc>
                <a:spcPct val="90000"/>
              </a:lnSpc>
              <a:spcBef>
                <a:spcPct val="50000"/>
              </a:spcBef>
              <a:buSzPct val="80000"/>
            </a:pPr>
            <a:r>
              <a:rPr lang="en-US" sz="1600" i="0">
                <a:solidFill>
                  <a:schemeClr val="bg1"/>
                </a:solidFill>
                <a:cs typeface="ＭＳ Ｐゴシック"/>
              </a:rPr>
              <a:t>View </a:t>
            </a:r>
            <a:br>
              <a:rPr lang="en-US" sz="1600" i="0">
                <a:solidFill>
                  <a:schemeClr val="bg1"/>
                </a:solidFill>
                <a:cs typeface="ＭＳ Ｐゴシック"/>
              </a:rPr>
            </a:br>
            <a:r>
              <a:rPr lang="en-US" sz="1600" i="0">
                <a:solidFill>
                  <a:schemeClr val="bg1"/>
                </a:solidFill>
                <a:cs typeface="ＭＳ Ｐゴシック"/>
              </a:rPr>
              <a:t>Feedback</a:t>
            </a:r>
          </a:p>
        </p:txBody>
      </p:sp>
      <p:grpSp>
        <p:nvGrpSpPr>
          <p:cNvPr id="6" name="Group 71"/>
          <p:cNvGrpSpPr>
            <a:grpSpLocks/>
          </p:cNvGrpSpPr>
          <p:nvPr/>
        </p:nvGrpSpPr>
        <p:grpSpPr bwMode="auto">
          <a:xfrm rot="5400000" flipH="1">
            <a:off x="7966076" y="5718175"/>
            <a:ext cx="431800" cy="428625"/>
            <a:chOff x="481" y="1117"/>
            <a:chExt cx="350" cy="348"/>
          </a:xfrm>
        </p:grpSpPr>
        <p:sp>
          <p:nvSpPr>
            <p:cNvPr id="224303" name="Oval 13"/>
            <p:cNvSpPr>
              <a:spLocks noChangeArrowheads="1"/>
            </p:cNvSpPr>
            <p:nvPr/>
          </p:nvSpPr>
          <p:spPr bwMode="auto">
            <a:xfrm>
              <a:off x="481" y="1117"/>
              <a:ext cx="350" cy="348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wrap="none" lIns="82124" tIns="41061" rIns="82124" bIns="41061" anchor="ctr"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sz="1800">
                <a:cs typeface="ＭＳ Ｐゴシック"/>
              </a:endParaRPr>
            </a:p>
          </p:txBody>
        </p:sp>
        <p:sp>
          <p:nvSpPr>
            <p:cNvPr id="141" name="AutoShape 14"/>
            <p:cNvSpPr>
              <a:spLocks noChangeArrowheads="1"/>
            </p:cNvSpPr>
            <p:nvPr/>
          </p:nvSpPr>
          <p:spPr bwMode="auto">
            <a:xfrm rot="2323698">
              <a:off x="499" y="1138"/>
              <a:ext cx="315" cy="316"/>
            </a:xfrm>
            <a:custGeom>
              <a:avLst/>
              <a:gdLst>
                <a:gd name="G0" fmla="+- 1203 0 0"/>
                <a:gd name="G1" fmla="+- 21600 0 1203"/>
                <a:gd name="G2" fmla="+- 21600 0 1203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203" y="10800"/>
                  </a:moveTo>
                  <a:cubicBezTo>
                    <a:pt x="1203" y="16100"/>
                    <a:pt x="5500" y="20397"/>
                    <a:pt x="10800" y="20397"/>
                  </a:cubicBezTo>
                  <a:cubicBezTo>
                    <a:pt x="16100" y="20397"/>
                    <a:pt x="20397" y="16100"/>
                    <a:pt x="20397" y="10800"/>
                  </a:cubicBezTo>
                  <a:cubicBezTo>
                    <a:pt x="20397" y="5500"/>
                    <a:pt x="16100" y="1203"/>
                    <a:pt x="10800" y="1203"/>
                  </a:cubicBezTo>
                  <a:cubicBezTo>
                    <a:pt x="5500" y="1203"/>
                    <a:pt x="1203" y="5500"/>
                    <a:pt x="1203" y="1080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gamma/>
                    <a:shade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lIns="82124" tIns="41061" rIns="82124" bIns="41061" anchor="ctr">
              <a:spAutoFit/>
            </a:bodyPr>
            <a:lstStyle/>
            <a:p>
              <a:pPr algn="ctr" eaLnBrk="0" hangingPunct="0">
                <a:lnSpc>
                  <a:spcPct val="90000"/>
                </a:lnSpc>
                <a:defRPr/>
              </a:pPr>
              <a:endParaRPr lang="en-US" sz="1800" dirty="0">
                <a:ea typeface="ＭＳ Ｐゴシック" pitchFamily="34" charset="-128"/>
                <a:cs typeface="+mn-cs"/>
              </a:endParaRPr>
            </a:p>
          </p:txBody>
        </p:sp>
      </p:grpSp>
      <p:pic>
        <p:nvPicPr>
          <p:cNvPr id="172" name="Picture 2" descr="C:\Documents and Settings\barkelly\My Documents\Assessments\Graphics\IIP page\Student view of feedback2.png"/>
          <p:cNvPicPr>
            <a:picLocks noChangeAspect="1" noChangeArrowheads="1"/>
          </p:cNvPicPr>
          <p:nvPr/>
        </p:nvPicPr>
        <p:blipFill>
          <a:blip r:embed="rId7" cstate="print"/>
          <a:srcRect r="35937" b="21052"/>
          <a:stretch>
            <a:fillRect/>
          </a:stretch>
        </p:blipFill>
        <p:spPr bwMode="auto">
          <a:xfrm>
            <a:off x="7527925" y="3983038"/>
            <a:ext cx="1235075" cy="101123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3" name="Picture 3" descr="C:\Documents and Settings\barkelly\My Documents\Assessments\Graphics\IIP page\Student view of feedback1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48600" y="4211638"/>
            <a:ext cx="1069975" cy="9144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4299" name="Text Box 15"/>
          <p:cNvSpPr txBox="1">
            <a:spLocks noChangeArrowheads="1"/>
          </p:cNvSpPr>
          <p:nvPr/>
        </p:nvSpPr>
        <p:spPr bwMode="auto">
          <a:xfrm flipH="1">
            <a:off x="8023225" y="5765800"/>
            <a:ext cx="307975" cy="360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124" tIns="41061" rIns="82124" bIns="41061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b="1">
                <a:cs typeface="ＭＳ Ｐゴシック"/>
              </a:rPr>
              <a:t>5</a:t>
            </a:r>
            <a:endParaRPr lang="en-US" sz="2000">
              <a:cs typeface="ＭＳ Ｐゴシック"/>
            </a:endParaRPr>
          </a:p>
        </p:txBody>
      </p:sp>
      <p:sp>
        <p:nvSpPr>
          <p:cNvPr id="224300" name="Rectangle 6282"/>
          <p:cNvSpPr>
            <a:spLocks noChangeArrowheads="1"/>
          </p:cNvSpPr>
          <p:nvPr/>
        </p:nvSpPr>
        <p:spPr bwMode="auto">
          <a:xfrm>
            <a:off x="8612188" y="6626225"/>
            <a:ext cx="304800" cy="234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124" tIns="41061" rIns="82124" bIns="41061" anchor="b">
            <a:spAutoFit/>
          </a:bodyPr>
          <a:lstStyle/>
          <a:p>
            <a:pPr algn="r" defTabSz="814388" eaLnBrk="0" hangingPunct="0"/>
            <a:fld id="{A850C68B-030A-4417-903C-6E9CCD9CDF2A}" type="slidenum">
              <a:rPr lang="en-US" sz="1000">
                <a:solidFill>
                  <a:srgbClr val="D3D3D3"/>
                </a:solidFill>
                <a:cs typeface="ＭＳ Ｐゴシック"/>
              </a:rPr>
              <a:pPr algn="r" defTabSz="814388" eaLnBrk="0" hangingPunct="0"/>
              <a:t>6</a:t>
            </a:fld>
            <a:endParaRPr lang="en-US" sz="1000">
              <a:solidFill>
                <a:srgbClr val="D3D3D3"/>
              </a:solidFill>
              <a:cs typeface="ＭＳ Ｐゴシック"/>
            </a:endParaRPr>
          </a:p>
        </p:txBody>
      </p:sp>
      <p:sp>
        <p:nvSpPr>
          <p:cNvPr id="224301" name="Rectangle 6312"/>
          <p:cNvSpPr>
            <a:spLocks noChangeArrowheads="1"/>
          </p:cNvSpPr>
          <p:nvPr/>
        </p:nvSpPr>
        <p:spPr bwMode="auto">
          <a:xfrm>
            <a:off x="4498975" y="6672263"/>
            <a:ext cx="2022475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124" tIns="41061" rIns="82124" bIns="41061" anchor="b" anchorCtr="1">
            <a:spAutoFit/>
          </a:bodyPr>
          <a:lstStyle/>
          <a:p>
            <a:pPr defTabSz="814388" eaLnBrk="0" hangingPunct="0"/>
            <a:r>
              <a:rPr lang="en-US" sz="700">
                <a:solidFill>
                  <a:srgbClr val="D3D3D3"/>
                </a:solidFill>
                <a:cs typeface="ＭＳ Ｐゴシック"/>
              </a:rPr>
              <a:t>© 2008 Cisco Systems, Inc. All rights reserved.</a:t>
            </a:r>
          </a:p>
        </p:txBody>
      </p:sp>
      <p:sp>
        <p:nvSpPr>
          <p:cNvPr id="224302" name="Rectangle 6313"/>
          <p:cNvSpPr>
            <a:spLocks noChangeArrowheads="1"/>
          </p:cNvSpPr>
          <p:nvPr/>
        </p:nvSpPr>
        <p:spPr bwMode="auto">
          <a:xfrm>
            <a:off x="6896100" y="6672263"/>
            <a:ext cx="877888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124" tIns="41061" rIns="82124" bIns="41061" anchor="b">
            <a:spAutoFit/>
          </a:bodyPr>
          <a:lstStyle/>
          <a:p>
            <a:pPr algn="r" defTabSz="814388" eaLnBrk="0" hangingPunct="0"/>
            <a:r>
              <a:rPr lang="en-US" sz="700">
                <a:solidFill>
                  <a:srgbClr val="D3D3D3"/>
                </a:solidFill>
                <a:cs typeface="ＭＳ Ｐゴシック"/>
              </a:rPr>
              <a:t>Cisco Confidential</a:t>
            </a:r>
          </a:p>
        </p:txBody>
      </p:sp>
    </p:spTree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 bwMode="auto">
          <a:xfrm>
            <a:off x="0" y="4114800"/>
            <a:ext cx="9144000" cy="2743200"/>
          </a:xfrm>
          <a:prstGeom prst="rect">
            <a:avLst/>
          </a:prstGeom>
          <a:gradFill>
            <a:gsLst>
              <a:gs pos="0">
                <a:srgbClr val="B8C6D0">
                  <a:alpha val="56863"/>
                </a:srgbClr>
              </a:gs>
              <a:gs pos="100000">
                <a:srgbClr val="819AAC">
                  <a:alpha val="0"/>
                </a:srgb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124" tIns="41061" rIns="82124" bIns="41061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14388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30"/>
          <p:cNvSpPr txBox="1">
            <a:spLocks noChangeArrowheads="1"/>
          </p:cNvSpPr>
          <p:nvPr/>
        </p:nvSpPr>
        <p:spPr bwMode="auto">
          <a:xfrm>
            <a:off x="533400" y="457200"/>
            <a:ext cx="814546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124" tIns="41061" rIns="82124" bIns="41061" anchor="b"/>
          <a:lstStyle/>
          <a:p>
            <a:pPr algn="l" defTabSz="814388"/>
            <a:r>
              <a:rPr lang="en-US" sz="3200" b="1" dirty="0" smtClean="0">
                <a:solidFill>
                  <a:srgbClr val="708CA1"/>
                </a:solidFill>
                <a:latin typeface="+mj-lt"/>
                <a:ea typeface="ＭＳ Ｐゴシック" pitchFamily="34" charset="-128"/>
                <a:cs typeface="ＭＳ Ｐゴシック" pitchFamily="-65" charset="-128"/>
              </a:rPr>
              <a:t>Detailed Environment Provides Detailed Feedback</a:t>
            </a:r>
            <a:endParaRPr lang="en-US" sz="2800" dirty="0">
              <a:solidFill>
                <a:srgbClr val="EFB525"/>
              </a:solidFill>
              <a:ea typeface="ＭＳ Ｐゴシック" pitchFamily="34" charset="-128"/>
            </a:endParaRPr>
          </a:p>
        </p:txBody>
      </p:sp>
      <p:grpSp>
        <p:nvGrpSpPr>
          <p:cNvPr id="2" name="Group 60"/>
          <p:cNvGrpSpPr/>
          <p:nvPr/>
        </p:nvGrpSpPr>
        <p:grpSpPr>
          <a:xfrm>
            <a:off x="279400" y="1447800"/>
            <a:ext cx="8578851" cy="5197475"/>
            <a:chOff x="279400" y="1447800"/>
            <a:chExt cx="8578851" cy="5197475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85751" y="6096000"/>
              <a:ext cx="4191000" cy="549275"/>
            </a:xfrm>
            <a:prstGeom prst="rect">
              <a:avLst/>
            </a:prstGeom>
            <a:gradFill rotWithShape="1">
              <a:gsLst>
                <a:gs pos="0">
                  <a:srgbClr val="70AADA"/>
                </a:gs>
                <a:gs pos="100000">
                  <a:srgbClr val="819AAC">
                    <a:alpha val="0"/>
                  </a:srgbClr>
                </a:gs>
              </a:gsLst>
              <a:lin ang="5400000" scaled="1"/>
            </a:gradFill>
            <a:ln w="38100" algn="ctr">
              <a:noFill/>
              <a:miter lim="800000"/>
              <a:headEnd/>
              <a:tailEnd/>
            </a:ln>
          </p:spPr>
          <p:txBody>
            <a:bodyPr lIns="82124" tIns="41061" rIns="82124" bIns="41061" anchor="ctr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279400" y="5943600"/>
              <a:ext cx="4197350" cy="228600"/>
            </a:xfrm>
            <a:prstGeom prst="rect">
              <a:avLst/>
            </a:prstGeom>
            <a:gradFill rotWithShape="1">
              <a:gsLst>
                <a:gs pos="0">
                  <a:schemeClr val="tx1">
                    <a:alpha val="4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lIns="73025" tIns="36511" rIns="73025" bIns="36511" anchor="ctr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290513" y="1447800"/>
              <a:ext cx="4186237" cy="4589463"/>
            </a:xfrm>
            <a:prstGeom prst="rect">
              <a:avLst/>
            </a:prstGeom>
            <a:solidFill>
              <a:srgbClr val="70AADA"/>
            </a:solidFill>
            <a:ln w="38100" algn="ctr">
              <a:noFill/>
              <a:miter lim="800000"/>
              <a:headEnd/>
              <a:tailEnd/>
            </a:ln>
          </p:spPr>
          <p:txBody>
            <a:bodyPr lIns="82124" tIns="41061" rIns="82124" bIns="41061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361950" y="1981200"/>
              <a:ext cx="4038599" cy="4143375"/>
            </a:xfrm>
            <a:prstGeom prst="rect">
              <a:avLst/>
            </a:prstGeom>
            <a:gradFill>
              <a:gsLst>
                <a:gs pos="0">
                  <a:srgbClr val="B8C6D0">
                    <a:alpha val="56863"/>
                  </a:srgbClr>
                </a:gs>
                <a:gs pos="100000">
                  <a:srgbClr val="819AAC">
                    <a:alpha val="0"/>
                  </a:srgbClr>
                </a:gs>
              </a:gsLst>
              <a:lin ang="5400000" scaled="1"/>
            </a:gradFill>
            <a:ln w="38100" algn="ctr">
              <a:noFill/>
              <a:miter lim="800000"/>
              <a:headEnd/>
              <a:tailEnd/>
            </a:ln>
          </p:spPr>
          <p:txBody>
            <a:bodyPr lIns="82124" tIns="41061" rIns="82124" bIns="41061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18" name="Picture 3" descr="C:\Documents and Settings\barkelly\My Documents\Assessments\Graphics\IIP panther 2.bmp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0050" y="2143125"/>
              <a:ext cx="3962400" cy="3781425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/>
          </p:spPr>
        </p:pic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4667251" y="6096000"/>
              <a:ext cx="4191000" cy="549275"/>
            </a:xfrm>
            <a:prstGeom prst="rect">
              <a:avLst/>
            </a:prstGeom>
            <a:gradFill rotWithShape="1">
              <a:gsLst>
                <a:gs pos="0">
                  <a:srgbClr val="70AADA"/>
                </a:gs>
                <a:gs pos="100000">
                  <a:srgbClr val="819AAC">
                    <a:alpha val="0"/>
                  </a:srgbClr>
                </a:gs>
              </a:gsLst>
              <a:lin ang="5400000" scaled="1"/>
            </a:gradFill>
            <a:ln w="38100" algn="ctr">
              <a:noFill/>
              <a:miter lim="800000"/>
              <a:headEnd/>
              <a:tailEnd/>
            </a:ln>
          </p:spPr>
          <p:txBody>
            <a:bodyPr lIns="82124" tIns="41061" rIns="82124" bIns="41061" anchor="ctr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1" name="Rectangle 8"/>
            <p:cNvSpPr>
              <a:spLocks noChangeArrowheads="1"/>
            </p:cNvSpPr>
            <p:nvPr/>
          </p:nvSpPr>
          <p:spPr bwMode="auto">
            <a:xfrm>
              <a:off x="4660900" y="5943600"/>
              <a:ext cx="4197350" cy="228600"/>
            </a:xfrm>
            <a:prstGeom prst="rect">
              <a:avLst/>
            </a:prstGeom>
            <a:gradFill rotWithShape="1">
              <a:gsLst>
                <a:gs pos="0">
                  <a:schemeClr val="tx1">
                    <a:alpha val="4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lIns="73025" tIns="36511" rIns="73025" bIns="36511" anchor="ctr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2" name="Rectangle 9"/>
            <p:cNvSpPr>
              <a:spLocks noChangeArrowheads="1"/>
            </p:cNvSpPr>
            <p:nvPr/>
          </p:nvSpPr>
          <p:spPr bwMode="auto">
            <a:xfrm>
              <a:off x="4672013" y="1447800"/>
              <a:ext cx="4186237" cy="4589463"/>
            </a:xfrm>
            <a:prstGeom prst="rect">
              <a:avLst/>
            </a:prstGeom>
            <a:solidFill>
              <a:srgbClr val="70AADA"/>
            </a:solidFill>
            <a:ln w="38100" algn="ctr">
              <a:noFill/>
              <a:miter lim="800000"/>
              <a:headEnd/>
              <a:tailEnd/>
            </a:ln>
          </p:spPr>
          <p:txBody>
            <a:bodyPr lIns="82124" tIns="41061" rIns="82124" bIns="41061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3" name="Rectangle 9"/>
            <p:cNvSpPr>
              <a:spLocks noChangeArrowheads="1"/>
            </p:cNvSpPr>
            <p:nvPr/>
          </p:nvSpPr>
          <p:spPr bwMode="auto">
            <a:xfrm>
              <a:off x="4743450" y="1981200"/>
              <a:ext cx="4038599" cy="4143375"/>
            </a:xfrm>
            <a:prstGeom prst="rect">
              <a:avLst/>
            </a:prstGeom>
            <a:gradFill>
              <a:gsLst>
                <a:gs pos="0">
                  <a:srgbClr val="B8C6D0">
                    <a:alpha val="56863"/>
                  </a:srgbClr>
                </a:gs>
                <a:gs pos="100000">
                  <a:srgbClr val="819AAC">
                    <a:alpha val="0"/>
                  </a:srgbClr>
                </a:gs>
              </a:gsLst>
              <a:lin ang="5400000" scaled="1"/>
            </a:gradFill>
            <a:ln w="38100" algn="ctr">
              <a:noFill/>
              <a:miter lim="800000"/>
              <a:headEnd/>
              <a:tailEnd/>
            </a:ln>
          </p:spPr>
          <p:txBody>
            <a:bodyPr lIns="82124" tIns="41061" rIns="82124" bIns="41061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26" name="Picture 2" descr="C:\Documents and Settings\barkelly\My Documents\Assessments\Graphics\IIP page\Student view of feedback1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4781550" y="2114550"/>
              <a:ext cx="3962400" cy="3810000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/>
          </p:spPr>
        </p:pic>
        <p:sp>
          <p:nvSpPr>
            <p:cNvPr id="27" name="Rectangle 26"/>
            <p:cNvSpPr/>
            <p:nvPr/>
          </p:nvSpPr>
          <p:spPr>
            <a:xfrm>
              <a:off x="361950" y="1524000"/>
              <a:ext cx="40386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Proficiency Estimates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705350" y="1524000"/>
              <a:ext cx="40386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Detailed Scoring Feedback </a:t>
              </a:r>
            </a:p>
          </p:txBody>
        </p:sp>
      </p:grpSp>
      <p:sp>
        <p:nvSpPr>
          <p:cNvPr id="11" name="Rectangle 6"/>
          <p:cNvSpPr>
            <a:spLocks noChangeArrowheads="1"/>
          </p:cNvSpPr>
          <p:nvPr/>
        </p:nvSpPr>
        <p:spPr bwMode="auto">
          <a:xfrm rot="-5400000">
            <a:off x="4108450" y="1822450"/>
            <a:ext cx="927100" cy="9144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495B6A">
                  <a:alpha val="0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 lIns="73025" tIns="36511" rIns="73025" bIns="36511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0" name="Rectangle 6282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  <a:defRPr/>
            </a:pPr>
            <a:fld id="{672596E7-096B-4E8E-B999-A11C6356FCB4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  <a:defRPr/>
              </a:pPr>
              <a:t>7</a:t>
            </a:fld>
            <a:endParaRPr lang="en-US" sz="1000" dirty="0">
              <a:solidFill>
                <a:srgbClr val="D3D3D3"/>
              </a:solidFill>
            </a:endParaRPr>
          </a:p>
        </p:txBody>
      </p:sp>
      <p:sp>
        <p:nvSpPr>
          <p:cNvPr id="31" name="Rectangle 6312"/>
          <p:cNvSpPr>
            <a:spLocks noChangeArrowheads="1"/>
          </p:cNvSpPr>
          <p:nvPr/>
        </p:nvSpPr>
        <p:spPr bwMode="auto">
          <a:xfrm>
            <a:off x="4498975" y="6672263"/>
            <a:ext cx="2022475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  <a:defRPr/>
            </a:pPr>
            <a:r>
              <a:rPr lang="en-US" sz="700" dirty="0">
                <a:solidFill>
                  <a:srgbClr val="D3D3D3"/>
                </a:solidFill>
              </a:rPr>
              <a:t>© </a:t>
            </a:r>
            <a:r>
              <a:rPr lang="en-US" sz="700" dirty="0" smtClean="0">
                <a:solidFill>
                  <a:srgbClr val="D3D3D3"/>
                </a:solidFill>
              </a:rPr>
              <a:t>2010 </a:t>
            </a:r>
            <a:r>
              <a:rPr lang="en-US" sz="700" dirty="0">
                <a:solidFill>
                  <a:srgbClr val="D3D3D3"/>
                </a:solidFill>
              </a:rPr>
              <a:t>Cisco Systems, Inc. All rights reserved.</a:t>
            </a:r>
          </a:p>
        </p:txBody>
      </p:sp>
      <p:sp>
        <p:nvSpPr>
          <p:cNvPr id="32" name="Rectangle 6313"/>
          <p:cNvSpPr>
            <a:spLocks noChangeArrowheads="1"/>
          </p:cNvSpPr>
          <p:nvPr/>
        </p:nvSpPr>
        <p:spPr bwMode="auto">
          <a:xfrm>
            <a:off x="7117617" y="6670529"/>
            <a:ext cx="656371" cy="19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  <a:defRPr/>
            </a:pPr>
            <a:r>
              <a:rPr lang="en-US" sz="700" dirty="0">
                <a:solidFill>
                  <a:srgbClr val="D3D3D3"/>
                </a:solidFill>
              </a:rPr>
              <a:t>Cisco </a:t>
            </a:r>
            <a:r>
              <a:rPr lang="en-US" sz="700" dirty="0" smtClean="0">
                <a:solidFill>
                  <a:srgbClr val="D3D3D3"/>
                </a:solidFill>
              </a:rPr>
              <a:t>Public</a:t>
            </a:r>
            <a:endParaRPr lang="en-US" sz="700" dirty="0">
              <a:solidFill>
                <a:srgbClr val="D3D3D3"/>
              </a:solidFill>
            </a:endParaRPr>
          </a:p>
        </p:txBody>
      </p:sp>
      <p:grpSp>
        <p:nvGrpSpPr>
          <p:cNvPr id="3" name="Group 47"/>
          <p:cNvGrpSpPr/>
          <p:nvPr/>
        </p:nvGrpSpPr>
        <p:grpSpPr>
          <a:xfrm>
            <a:off x="381000" y="1444625"/>
            <a:ext cx="8502649" cy="5413375"/>
            <a:chOff x="279400" y="1447800"/>
            <a:chExt cx="8502649" cy="5413375"/>
          </a:xfrm>
        </p:grpSpPr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285751" y="6096000"/>
              <a:ext cx="4191000" cy="549275"/>
            </a:xfrm>
            <a:prstGeom prst="rect">
              <a:avLst/>
            </a:prstGeom>
            <a:gradFill rotWithShape="1">
              <a:gsLst>
                <a:gs pos="0">
                  <a:srgbClr val="70AADA"/>
                </a:gs>
                <a:gs pos="100000">
                  <a:srgbClr val="819AAC">
                    <a:alpha val="0"/>
                  </a:srgbClr>
                </a:gs>
              </a:gsLst>
              <a:lin ang="5400000" scaled="1"/>
            </a:gradFill>
            <a:ln w="38100" algn="ctr">
              <a:noFill/>
              <a:miter lim="800000"/>
              <a:headEnd/>
              <a:tailEnd/>
            </a:ln>
          </p:spPr>
          <p:txBody>
            <a:bodyPr lIns="82124" tIns="41061" rIns="82124" bIns="41061" anchor="ctr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3" name="Rectangle 8"/>
            <p:cNvSpPr>
              <a:spLocks noChangeArrowheads="1"/>
            </p:cNvSpPr>
            <p:nvPr/>
          </p:nvSpPr>
          <p:spPr bwMode="auto">
            <a:xfrm>
              <a:off x="279400" y="5943600"/>
              <a:ext cx="4197350" cy="228600"/>
            </a:xfrm>
            <a:prstGeom prst="rect">
              <a:avLst/>
            </a:prstGeom>
            <a:gradFill rotWithShape="1">
              <a:gsLst>
                <a:gs pos="0">
                  <a:schemeClr val="tx1">
                    <a:alpha val="4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lIns="73025" tIns="36511" rIns="73025" bIns="36511" anchor="ctr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4" name="Rectangle 9"/>
            <p:cNvSpPr>
              <a:spLocks noChangeArrowheads="1"/>
            </p:cNvSpPr>
            <p:nvPr/>
          </p:nvSpPr>
          <p:spPr bwMode="auto">
            <a:xfrm>
              <a:off x="290513" y="1447800"/>
              <a:ext cx="4186237" cy="4589463"/>
            </a:xfrm>
            <a:prstGeom prst="rect">
              <a:avLst/>
            </a:prstGeom>
            <a:solidFill>
              <a:srgbClr val="70AADA"/>
            </a:solidFill>
            <a:ln w="38100" algn="ctr">
              <a:noFill/>
              <a:miter lim="800000"/>
              <a:headEnd/>
              <a:tailEnd/>
            </a:ln>
          </p:spPr>
          <p:txBody>
            <a:bodyPr lIns="82124" tIns="41061" rIns="82124" bIns="41061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5" name="Rectangle 9"/>
            <p:cNvSpPr>
              <a:spLocks noChangeArrowheads="1"/>
            </p:cNvSpPr>
            <p:nvPr/>
          </p:nvSpPr>
          <p:spPr bwMode="auto">
            <a:xfrm>
              <a:off x="361950" y="1981200"/>
              <a:ext cx="4038599" cy="4143375"/>
            </a:xfrm>
            <a:prstGeom prst="rect">
              <a:avLst/>
            </a:prstGeom>
            <a:gradFill>
              <a:gsLst>
                <a:gs pos="0">
                  <a:srgbClr val="B8C6D0">
                    <a:alpha val="56863"/>
                  </a:srgbClr>
                </a:gs>
                <a:gs pos="100000">
                  <a:srgbClr val="819AAC">
                    <a:alpha val="0"/>
                  </a:srgbClr>
                </a:gs>
              </a:gsLst>
              <a:lin ang="5400000" scaled="1"/>
            </a:gradFill>
            <a:ln w="38100" algn="ctr">
              <a:noFill/>
              <a:miter lim="800000"/>
              <a:headEnd/>
              <a:tailEnd/>
            </a:ln>
          </p:spPr>
          <p:txBody>
            <a:bodyPr lIns="82124" tIns="41061" rIns="82124" bIns="41061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6" name="Rectangle 9"/>
            <p:cNvSpPr>
              <a:spLocks noChangeArrowheads="1"/>
            </p:cNvSpPr>
            <p:nvPr/>
          </p:nvSpPr>
          <p:spPr bwMode="auto">
            <a:xfrm>
              <a:off x="4743450" y="1981200"/>
              <a:ext cx="4038599" cy="4143375"/>
            </a:xfrm>
            <a:prstGeom prst="rect">
              <a:avLst/>
            </a:prstGeom>
            <a:gradFill>
              <a:gsLst>
                <a:gs pos="0">
                  <a:srgbClr val="B8C6D0">
                    <a:alpha val="56863"/>
                  </a:srgbClr>
                </a:gs>
                <a:gs pos="100000">
                  <a:srgbClr val="819AAC">
                    <a:alpha val="0"/>
                  </a:srgbClr>
                </a:gs>
              </a:gsLst>
              <a:lin ang="5400000" scaled="1"/>
            </a:gradFill>
            <a:ln w="38100" algn="ctr">
              <a:noFill/>
              <a:miter lim="800000"/>
              <a:headEnd/>
              <a:tailEnd/>
            </a:ln>
          </p:spPr>
          <p:txBody>
            <a:bodyPr lIns="82124" tIns="41061" rIns="82124" bIns="41061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61950" y="1524000"/>
              <a:ext cx="40386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22238" indent="-122238" defTabSz="814388">
                <a:buSzPct val="80000"/>
              </a:pPr>
              <a:r>
                <a:rPr lang="en-US" sz="2000" b="1" dirty="0" smtClean="0">
                  <a:solidFill>
                    <a:schemeClr val="bg1"/>
                  </a:solidFill>
                </a:rPr>
                <a:t>Access Student Work Product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705350" y="1524000"/>
              <a:ext cx="4038600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Time Stamped Student Log</a:t>
              </a:r>
            </a:p>
          </p:txBody>
        </p:sp>
        <p:pic>
          <p:nvPicPr>
            <p:cNvPr id="39" name="Picture 6" descr="IIP panther 4"/>
            <p:cNvPicPr>
              <a:picLocks noChangeAspect="1" noChangeArrowheads="1"/>
            </p:cNvPicPr>
            <p:nvPr/>
          </p:nvPicPr>
          <p:blipFill>
            <a:blip r:embed="rId5" cstate="screen"/>
            <a:srcRect r="50943" b="18033"/>
            <a:stretch>
              <a:fillRect/>
            </a:stretch>
          </p:blipFill>
          <p:spPr bwMode="auto">
            <a:xfrm>
              <a:off x="419100" y="2133600"/>
              <a:ext cx="3962400" cy="381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Picture 68" descr="red"/>
            <p:cNvPicPr preferRelativeResize="0">
              <a:picLocks noChangeAspect="1" noChangeArrowheads="1"/>
            </p:cNvPicPr>
            <p:nvPr/>
          </p:nvPicPr>
          <p:blipFill>
            <a:blip r:embed="rId6" cstate="screen">
              <a:lum bright="-6000"/>
            </a:blip>
            <a:srcRect/>
            <a:stretch>
              <a:fillRect/>
            </a:stretch>
          </p:blipFill>
          <p:spPr bwMode="auto">
            <a:xfrm>
              <a:off x="1638300" y="3352800"/>
              <a:ext cx="1873377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" name="Picture 7" descr="IIP panther 5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4781550" y="2152650"/>
              <a:ext cx="3981450" cy="3771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" name="Rectangle 6312"/>
            <p:cNvSpPr>
              <a:spLocks noChangeArrowheads="1"/>
            </p:cNvSpPr>
            <p:nvPr/>
          </p:nvSpPr>
          <p:spPr bwMode="auto">
            <a:xfrm>
              <a:off x="4498975" y="6672263"/>
              <a:ext cx="2022475" cy="188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82124" tIns="41061" rIns="82124" bIns="41061" anchor="b" anchorCtr="1">
              <a:spAutoFit/>
            </a:bodyPr>
            <a:lstStyle/>
            <a:p>
              <a:pPr algn="l" defTabSz="814388">
                <a:lnSpc>
                  <a:spcPct val="100000"/>
                </a:lnSpc>
                <a:defRPr/>
              </a:pPr>
              <a:r>
                <a:rPr lang="en-US" sz="700" dirty="0">
                  <a:solidFill>
                    <a:srgbClr val="D3D3D3"/>
                  </a:solidFill>
                </a:rPr>
                <a:t>© </a:t>
              </a:r>
              <a:r>
                <a:rPr lang="en-US" sz="700" dirty="0" smtClean="0">
                  <a:solidFill>
                    <a:srgbClr val="D3D3D3"/>
                  </a:solidFill>
                </a:rPr>
                <a:t>2010 </a:t>
              </a:r>
              <a:r>
                <a:rPr lang="en-US" sz="700" dirty="0">
                  <a:solidFill>
                    <a:srgbClr val="D3D3D3"/>
                  </a:solidFill>
                </a:rPr>
                <a:t>Cisco Systems, Inc. All rights reserved.</a:t>
              </a:r>
            </a:p>
          </p:txBody>
        </p:sp>
        <p:sp>
          <p:nvSpPr>
            <p:cNvPr id="43" name="Rectangle 6313"/>
            <p:cNvSpPr>
              <a:spLocks noChangeArrowheads="1"/>
            </p:cNvSpPr>
            <p:nvPr/>
          </p:nvSpPr>
          <p:spPr bwMode="auto">
            <a:xfrm>
              <a:off x="7117617" y="6670529"/>
              <a:ext cx="656371" cy="190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82124" tIns="41061" rIns="82124" bIns="41061" anchor="b">
              <a:spAutoFit/>
            </a:bodyPr>
            <a:lstStyle/>
            <a:p>
              <a:pPr algn="r" defTabSz="814388">
                <a:lnSpc>
                  <a:spcPct val="100000"/>
                </a:lnSpc>
                <a:defRPr/>
              </a:pPr>
              <a:r>
                <a:rPr lang="en-US" sz="700" dirty="0">
                  <a:solidFill>
                    <a:srgbClr val="D3D3D3"/>
                  </a:solidFill>
                </a:rPr>
                <a:t>Cisco </a:t>
              </a:r>
              <a:r>
                <a:rPr lang="en-US" sz="700" dirty="0" smtClean="0">
                  <a:solidFill>
                    <a:srgbClr val="D3D3D3"/>
                  </a:solidFill>
                </a:rPr>
                <a:t>Public</a:t>
              </a:r>
              <a:endParaRPr lang="en-US" sz="700" dirty="0">
                <a:solidFill>
                  <a:srgbClr val="D3D3D3"/>
                </a:solidFill>
              </a:endParaRPr>
            </a:p>
          </p:txBody>
        </p:sp>
      </p:grpSp>
      <p:grpSp>
        <p:nvGrpSpPr>
          <p:cNvPr id="4" name="Group 24"/>
          <p:cNvGrpSpPr/>
          <p:nvPr/>
        </p:nvGrpSpPr>
        <p:grpSpPr>
          <a:xfrm>
            <a:off x="381000" y="1447800"/>
            <a:ext cx="8578851" cy="5197475"/>
            <a:chOff x="279400" y="1447800"/>
            <a:chExt cx="8578851" cy="5197475"/>
          </a:xfrm>
        </p:grpSpPr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285751" y="6096000"/>
              <a:ext cx="4191000" cy="549275"/>
            </a:xfrm>
            <a:prstGeom prst="rect">
              <a:avLst/>
            </a:prstGeom>
            <a:gradFill rotWithShape="1">
              <a:gsLst>
                <a:gs pos="0">
                  <a:srgbClr val="70AADA"/>
                </a:gs>
                <a:gs pos="100000">
                  <a:srgbClr val="819AAC">
                    <a:alpha val="0"/>
                  </a:srgbClr>
                </a:gs>
              </a:gsLst>
              <a:lin ang="5400000" scaled="1"/>
            </a:gradFill>
            <a:ln w="38100" algn="ctr">
              <a:noFill/>
              <a:miter lim="800000"/>
              <a:headEnd/>
              <a:tailEnd/>
            </a:ln>
          </p:spPr>
          <p:txBody>
            <a:bodyPr lIns="82124" tIns="41061" rIns="82124" bIns="41061" anchor="ctr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6" name="Rectangle 8"/>
            <p:cNvSpPr>
              <a:spLocks noChangeArrowheads="1"/>
            </p:cNvSpPr>
            <p:nvPr/>
          </p:nvSpPr>
          <p:spPr bwMode="auto">
            <a:xfrm>
              <a:off x="279400" y="5943600"/>
              <a:ext cx="4197350" cy="228600"/>
            </a:xfrm>
            <a:prstGeom prst="rect">
              <a:avLst/>
            </a:prstGeom>
            <a:gradFill rotWithShape="1">
              <a:gsLst>
                <a:gs pos="0">
                  <a:schemeClr val="tx1">
                    <a:alpha val="4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lIns="73025" tIns="36511" rIns="73025" bIns="36511" anchor="ctr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7" name="Rectangle 9"/>
            <p:cNvSpPr>
              <a:spLocks noChangeArrowheads="1"/>
            </p:cNvSpPr>
            <p:nvPr/>
          </p:nvSpPr>
          <p:spPr bwMode="auto">
            <a:xfrm>
              <a:off x="290513" y="1447800"/>
              <a:ext cx="4186237" cy="4589463"/>
            </a:xfrm>
            <a:prstGeom prst="rect">
              <a:avLst/>
            </a:prstGeom>
            <a:solidFill>
              <a:srgbClr val="70AADA"/>
            </a:solidFill>
            <a:ln w="38100" algn="ctr">
              <a:noFill/>
              <a:miter lim="800000"/>
              <a:headEnd/>
              <a:tailEnd/>
            </a:ln>
          </p:spPr>
          <p:txBody>
            <a:bodyPr lIns="82124" tIns="41061" rIns="82124" bIns="41061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8" name="Rectangle 9"/>
            <p:cNvSpPr>
              <a:spLocks noChangeArrowheads="1"/>
            </p:cNvSpPr>
            <p:nvPr/>
          </p:nvSpPr>
          <p:spPr bwMode="auto">
            <a:xfrm>
              <a:off x="361950" y="1981200"/>
              <a:ext cx="4038599" cy="4143375"/>
            </a:xfrm>
            <a:prstGeom prst="rect">
              <a:avLst/>
            </a:prstGeom>
            <a:gradFill>
              <a:gsLst>
                <a:gs pos="0">
                  <a:srgbClr val="B8C6D0">
                    <a:alpha val="56863"/>
                  </a:srgbClr>
                </a:gs>
                <a:gs pos="100000">
                  <a:srgbClr val="819AAC">
                    <a:alpha val="0"/>
                  </a:srgbClr>
                </a:gs>
              </a:gsLst>
              <a:lin ang="5400000" scaled="1"/>
            </a:gradFill>
            <a:ln w="38100" algn="ctr">
              <a:noFill/>
              <a:miter lim="800000"/>
              <a:headEnd/>
              <a:tailEnd/>
            </a:ln>
          </p:spPr>
          <p:txBody>
            <a:bodyPr lIns="82124" tIns="41061" rIns="82124" bIns="41061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4667251" y="6096000"/>
              <a:ext cx="4191000" cy="549275"/>
            </a:xfrm>
            <a:prstGeom prst="rect">
              <a:avLst/>
            </a:prstGeom>
            <a:gradFill rotWithShape="1">
              <a:gsLst>
                <a:gs pos="0">
                  <a:srgbClr val="70AADA"/>
                </a:gs>
                <a:gs pos="100000">
                  <a:srgbClr val="819AAC">
                    <a:alpha val="0"/>
                  </a:srgbClr>
                </a:gs>
              </a:gsLst>
              <a:lin ang="5400000" scaled="1"/>
            </a:gradFill>
            <a:ln w="38100" algn="ctr">
              <a:noFill/>
              <a:miter lim="800000"/>
              <a:headEnd/>
              <a:tailEnd/>
            </a:ln>
          </p:spPr>
          <p:txBody>
            <a:bodyPr lIns="82124" tIns="41061" rIns="82124" bIns="41061" anchor="ctr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0" name="Rectangle 8"/>
            <p:cNvSpPr>
              <a:spLocks noChangeArrowheads="1"/>
            </p:cNvSpPr>
            <p:nvPr/>
          </p:nvSpPr>
          <p:spPr bwMode="auto">
            <a:xfrm>
              <a:off x="4660900" y="5943600"/>
              <a:ext cx="4197350" cy="228600"/>
            </a:xfrm>
            <a:prstGeom prst="rect">
              <a:avLst/>
            </a:prstGeom>
            <a:gradFill rotWithShape="1">
              <a:gsLst>
                <a:gs pos="0">
                  <a:schemeClr val="tx1">
                    <a:alpha val="4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lIns="73025" tIns="36511" rIns="73025" bIns="36511" anchor="ctr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1" name="Rectangle 9"/>
            <p:cNvSpPr>
              <a:spLocks noChangeArrowheads="1"/>
            </p:cNvSpPr>
            <p:nvPr/>
          </p:nvSpPr>
          <p:spPr bwMode="auto">
            <a:xfrm>
              <a:off x="4672013" y="1447800"/>
              <a:ext cx="4186237" cy="4589463"/>
            </a:xfrm>
            <a:prstGeom prst="rect">
              <a:avLst/>
            </a:prstGeom>
            <a:solidFill>
              <a:srgbClr val="70AADA"/>
            </a:solidFill>
            <a:ln w="38100" algn="ctr">
              <a:noFill/>
              <a:miter lim="800000"/>
              <a:headEnd/>
              <a:tailEnd/>
            </a:ln>
          </p:spPr>
          <p:txBody>
            <a:bodyPr lIns="82124" tIns="41061" rIns="82124" bIns="41061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2" name="Rectangle 9"/>
            <p:cNvSpPr>
              <a:spLocks noChangeArrowheads="1"/>
            </p:cNvSpPr>
            <p:nvPr/>
          </p:nvSpPr>
          <p:spPr bwMode="auto">
            <a:xfrm>
              <a:off x="4743450" y="1981200"/>
              <a:ext cx="4038599" cy="4143375"/>
            </a:xfrm>
            <a:prstGeom prst="rect">
              <a:avLst/>
            </a:prstGeom>
            <a:gradFill>
              <a:gsLst>
                <a:gs pos="0">
                  <a:srgbClr val="B8C6D0">
                    <a:alpha val="56863"/>
                  </a:srgbClr>
                </a:gs>
                <a:gs pos="100000">
                  <a:srgbClr val="819AAC">
                    <a:alpha val="0"/>
                  </a:srgbClr>
                </a:gs>
              </a:gsLst>
              <a:lin ang="5400000" scaled="1"/>
            </a:gradFill>
            <a:ln w="38100" algn="ctr">
              <a:noFill/>
              <a:miter lim="800000"/>
              <a:headEnd/>
              <a:tailEnd/>
            </a:ln>
          </p:spPr>
          <p:txBody>
            <a:bodyPr lIns="82124" tIns="41061" rIns="82124" bIns="41061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361950" y="1524000"/>
              <a:ext cx="40386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22238" indent="-122238" defTabSz="814388">
                <a:buSzPct val="80000"/>
              </a:pPr>
              <a:r>
                <a:rPr lang="en-US" sz="2000" b="1" dirty="0" smtClean="0">
                  <a:solidFill>
                    <a:schemeClr val="bg1"/>
                  </a:solidFill>
                </a:rPr>
                <a:t>View Activity  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705350" y="1524000"/>
              <a:ext cx="40386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View Proposed Solution</a:t>
              </a: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419100" y="2133600"/>
              <a:ext cx="3962400" cy="37338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2124" tIns="41061" rIns="82124" bIns="41061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814388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4800600" y="2133600"/>
              <a:ext cx="3962400" cy="37338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2124" tIns="41061" rIns="82124" bIns="41061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814388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57" name="Picture 3" descr="C:\Documents and Settings\barkelly\My Documents\Assessments\Graphics\IIP page\Instructor view initial config.png"/>
            <p:cNvPicPr>
              <a:picLocks noChangeAspect="1" noChangeArrowheads="1"/>
            </p:cNvPicPr>
            <p:nvPr/>
          </p:nvPicPr>
          <p:blipFill>
            <a:blip r:embed="rId8" cstate="screen"/>
            <a:srcRect b="30515"/>
            <a:stretch>
              <a:fillRect/>
            </a:stretch>
          </p:blipFill>
          <p:spPr bwMode="auto">
            <a:xfrm>
              <a:off x="523823" y="2209800"/>
              <a:ext cx="3781477" cy="3600450"/>
            </a:xfrm>
            <a:prstGeom prst="rect">
              <a:avLst/>
            </a:prstGeom>
            <a:noFill/>
          </p:spPr>
        </p:pic>
        <p:pic>
          <p:nvPicPr>
            <p:cNvPr id="58" name="Picture 4" descr="C:\Documents and Settings\barkelly\My Documents\Assessments\Graphics\IIP page\Instructor view proposed solution.png"/>
            <p:cNvPicPr>
              <a:picLocks noChangeAspect="1" noChangeArrowheads="1"/>
            </p:cNvPicPr>
            <p:nvPr/>
          </p:nvPicPr>
          <p:blipFill>
            <a:blip r:embed="rId9" cstate="screen"/>
            <a:srcRect b="16190"/>
            <a:stretch>
              <a:fillRect/>
            </a:stretch>
          </p:blipFill>
          <p:spPr bwMode="auto">
            <a:xfrm>
              <a:off x="5105400" y="2209800"/>
              <a:ext cx="3300626" cy="3429000"/>
            </a:xfrm>
            <a:prstGeom prst="rect">
              <a:avLst/>
            </a:prstGeom>
            <a:noFill/>
          </p:spPr>
        </p:pic>
        <p:sp>
          <p:nvSpPr>
            <p:cNvPr id="59" name="Rectangle 6"/>
            <p:cNvSpPr>
              <a:spLocks noChangeArrowheads="1"/>
            </p:cNvSpPr>
            <p:nvPr/>
          </p:nvSpPr>
          <p:spPr bwMode="auto">
            <a:xfrm rot="-5400000">
              <a:off x="6280150" y="3397250"/>
              <a:ext cx="927100" cy="388620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495B6A">
                    <a:alpha val="0"/>
                  </a:srgb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lIns="73025" tIns="36511" rIns="73025" bIns="36511" anchor="ctr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60" name="Rectangle 6"/>
            <p:cNvSpPr>
              <a:spLocks noChangeArrowheads="1"/>
            </p:cNvSpPr>
            <p:nvPr/>
          </p:nvSpPr>
          <p:spPr bwMode="auto">
            <a:xfrm rot="-5400000">
              <a:off x="1927225" y="3397250"/>
              <a:ext cx="927100" cy="388620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495B6A">
                    <a:alpha val="0"/>
                  </a:srgb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lIns="73025" tIns="36511" rIns="73025" bIns="36511" anchor="ctr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145462" cy="838200"/>
          </a:xfrm>
        </p:spPr>
        <p:txBody>
          <a:bodyPr/>
          <a:lstStyle/>
          <a:p>
            <a:r>
              <a:rPr lang="en-US" dirty="0" smtClean="0"/>
              <a:t>Application of </a:t>
            </a:r>
            <a:r>
              <a:rPr lang="en-US" dirty="0" err="1" smtClean="0"/>
              <a:t>SNLP</a:t>
            </a:r>
            <a:r>
              <a:rPr lang="en-US" dirty="0" smtClean="0"/>
              <a:t> &amp; Document Retrieval Strategies for stream analysis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2957512" cy="3571875"/>
          </a:xfrm>
        </p:spPr>
        <p:txBody>
          <a:bodyPr/>
          <a:lstStyle/>
          <a:p>
            <a:r>
              <a:rPr lang="en-US" dirty="0" smtClean="0"/>
              <a:t>We can see which “documents” are most like other “documents”</a:t>
            </a:r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2" cstate="print"/>
          <a:srcRect t="5643"/>
          <a:stretch>
            <a:fillRect/>
          </a:stretch>
        </p:blipFill>
        <p:spPr bwMode="auto">
          <a:xfrm>
            <a:off x="3311525" y="1362075"/>
            <a:ext cx="5832475" cy="5495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cxnSp>
        <p:nvCxnSpPr>
          <p:cNvPr id="17413" name="Straight Arrow Connector 6"/>
          <p:cNvCxnSpPr>
            <a:cxnSpLocks noChangeShapeType="1"/>
          </p:cNvCxnSpPr>
          <p:nvPr/>
        </p:nvCxnSpPr>
        <p:spPr bwMode="auto">
          <a:xfrm rot="5400000" flipH="1" flipV="1">
            <a:off x="4060825" y="4633913"/>
            <a:ext cx="219075" cy="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414" name="Straight Arrow Connector 8"/>
          <p:cNvCxnSpPr>
            <a:cxnSpLocks noChangeShapeType="1"/>
          </p:cNvCxnSpPr>
          <p:nvPr/>
        </p:nvCxnSpPr>
        <p:spPr bwMode="auto">
          <a:xfrm rot="5400000" flipH="1" flipV="1">
            <a:off x="4243387" y="4633913"/>
            <a:ext cx="219075" cy="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415" name="Straight Arrow Connector 9"/>
          <p:cNvCxnSpPr>
            <a:cxnSpLocks noChangeShapeType="1"/>
          </p:cNvCxnSpPr>
          <p:nvPr/>
        </p:nvCxnSpPr>
        <p:spPr bwMode="auto">
          <a:xfrm rot="5400000" flipH="1" flipV="1">
            <a:off x="7566025" y="5108576"/>
            <a:ext cx="219075" cy="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416" name="Straight Arrow Connector 10"/>
          <p:cNvCxnSpPr>
            <a:cxnSpLocks noChangeShapeType="1"/>
          </p:cNvCxnSpPr>
          <p:nvPr/>
        </p:nvCxnSpPr>
        <p:spPr bwMode="auto">
          <a:xfrm rot="5400000" flipH="1" flipV="1">
            <a:off x="8259762" y="5072063"/>
            <a:ext cx="219075" cy="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417" name="Straight Arrow Connector 11"/>
          <p:cNvCxnSpPr>
            <a:cxnSpLocks noChangeShapeType="1"/>
          </p:cNvCxnSpPr>
          <p:nvPr/>
        </p:nvCxnSpPr>
        <p:spPr bwMode="auto">
          <a:xfrm rot="5400000" flipH="1" flipV="1">
            <a:off x="6616700" y="5181601"/>
            <a:ext cx="219075" cy="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418" name="Straight Arrow Connector 12"/>
          <p:cNvCxnSpPr>
            <a:cxnSpLocks noChangeShapeType="1"/>
          </p:cNvCxnSpPr>
          <p:nvPr/>
        </p:nvCxnSpPr>
        <p:spPr bwMode="auto">
          <a:xfrm rot="5400000" flipH="1" flipV="1">
            <a:off x="6178550" y="4926013"/>
            <a:ext cx="219075" cy="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419" name="Straight Arrow Connector 13"/>
          <p:cNvCxnSpPr>
            <a:cxnSpLocks noChangeShapeType="1"/>
          </p:cNvCxnSpPr>
          <p:nvPr/>
        </p:nvCxnSpPr>
        <p:spPr bwMode="auto">
          <a:xfrm rot="5400000" flipH="1" flipV="1">
            <a:off x="7785100" y="5218113"/>
            <a:ext cx="219075" cy="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420" name="Straight Arrow Connector 14"/>
          <p:cNvCxnSpPr>
            <a:cxnSpLocks noChangeShapeType="1"/>
          </p:cNvCxnSpPr>
          <p:nvPr/>
        </p:nvCxnSpPr>
        <p:spPr bwMode="auto">
          <a:xfrm rot="5400000" flipH="1" flipV="1">
            <a:off x="8040687" y="5218113"/>
            <a:ext cx="219075" cy="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421" name="Straight Arrow Connector 15"/>
          <p:cNvCxnSpPr>
            <a:cxnSpLocks noChangeShapeType="1"/>
          </p:cNvCxnSpPr>
          <p:nvPr/>
        </p:nvCxnSpPr>
        <p:spPr bwMode="auto">
          <a:xfrm rot="5400000" flipH="1" flipV="1">
            <a:off x="5922962" y="5437188"/>
            <a:ext cx="219075" cy="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422" name="Straight Arrow Connector 16"/>
          <p:cNvCxnSpPr>
            <a:cxnSpLocks noChangeShapeType="1"/>
          </p:cNvCxnSpPr>
          <p:nvPr/>
        </p:nvCxnSpPr>
        <p:spPr bwMode="auto">
          <a:xfrm rot="5400000" flipH="1" flipV="1">
            <a:off x="5448300" y="5145088"/>
            <a:ext cx="219075" cy="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pic>
        <p:nvPicPr>
          <p:cNvPr id="15" name="Picture 7" descr="IIP panther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1000" y="2743200"/>
            <a:ext cx="398145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 idx="4294967295"/>
          </p:nvPr>
        </p:nvSpPr>
        <p:spPr>
          <a:xfrm>
            <a:off x="228600" y="4038600"/>
            <a:ext cx="4076700" cy="838200"/>
          </a:xfrm>
        </p:spPr>
        <p:txBody>
          <a:bodyPr/>
          <a:lstStyle/>
          <a:p>
            <a:r>
              <a:rPr lang="en-US" dirty="0" err="1" smtClean="0"/>
              <a:t>EDA</a:t>
            </a:r>
            <a:r>
              <a:rPr lang="en-US" dirty="0" smtClean="0"/>
              <a:t> and visualization</a:t>
            </a:r>
          </a:p>
        </p:txBody>
      </p:sp>
      <p:pic>
        <p:nvPicPr>
          <p:cNvPr id="7168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5029200" cy="352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3200400"/>
            <a:ext cx="4876800" cy="3657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etAcad-4F_PPT-WHT_060408">
  <a:themeElements>
    <a:clrScheme name="Oct_2006_Cisco White Template 1">
      <a:dk1>
        <a:srgbClr val="000000"/>
      </a:dk1>
      <a:lt1>
        <a:srgbClr val="FFFFFF"/>
      </a:lt1>
      <a:dk2>
        <a:srgbClr val="0183B7"/>
      </a:dk2>
      <a:lt2>
        <a:srgbClr val="000000"/>
      </a:lt2>
      <a:accent1>
        <a:srgbClr val="0183B7"/>
      </a:accent1>
      <a:accent2>
        <a:srgbClr val="B21A1A"/>
      </a:accent2>
      <a:accent3>
        <a:srgbClr val="FFFFFF"/>
      </a:accent3>
      <a:accent4>
        <a:srgbClr val="000000"/>
      </a:accent4>
      <a:accent5>
        <a:srgbClr val="AAC1D8"/>
      </a:accent5>
      <a:accent6>
        <a:srgbClr val="A11616"/>
      </a:accent6>
      <a:hlink>
        <a:srgbClr val="83A2CF"/>
      </a:hlink>
      <a:folHlink>
        <a:srgbClr val="EFB525"/>
      </a:folHlink>
    </a:clrScheme>
    <a:fontScheme name="Oct_2006_Cisco White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ct_2006_Cisco White Template 1">
        <a:dk1>
          <a:srgbClr val="000000"/>
        </a:dk1>
        <a:lt1>
          <a:srgbClr val="FFFFFF"/>
        </a:lt1>
        <a:dk2>
          <a:srgbClr val="0183B7"/>
        </a:dk2>
        <a:lt2>
          <a:srgbClr val="000000"/>
        </a:lt2>
        <a:accent1>
          <a:srgbClr val="0183B7"/>
        </a:accent1>
        <a:accent2>
          <a:srgbClr val="B21A1A"/>
        </a:accent2>
        <a:accent3>
          <a:srgbClr val="FFFFFF"/>
        </a:accent3>
        <a:accent4>
          <a:srgbClr val="000000"/>
        </a:accent4>
        <a:accent5>
          <a:srgbClr val="AAC1D8"/>
        </a:accent5>
        <a:accent6>
          <a:srgbClr val="A11616"/>
        </a:accent6>
        <a:hlink>
          <a:srgbClr val="83A2CF"/>
        </a:hlink>
        <a:folHlink>
          <a:srgbClr val="EFB5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NetAcad-4F_PPT-WHT_060408</Template>
  <TotalTime>5042</TotalTime>
  <Pages>28</Pages>
  <Words>1226</Words>
  <Application>Microsoft Macintosh PowerPoint</Application>
  <PresentationFormat>On-screen Show (4:3)</PresentationFormat>
  <Paragraphs>143</Paragraphs>
  <Slides>14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NetAcad-4F_PPT-WHT_060408</vt:lpstr>
      <vt:lpstr>Cisco’s Networking Academy Scale and Approach</vt:lpstr>
      <vt:lpstr>Corporate Social Responsibility and Cisco Networking Academy  </vt:lpstr>
      <vt:lpstr>PowerPoint Presentation</vt:lpstr>
      <vt:lpstr>PowerPoint Presentation</vt:lpstr>
      <vt:lpstr>PowerPoint Presentation</vt:lpstr>
      <vt:lpstr>Using the best of each approach: PT SBA</vt:lpstr>
      <vt:lpstr>PowerPoint Presentation</vt:lpstr>
      <vt:lpstr>Application of SNLP &amp; Document Retrieval Strategies for stream analysis</vt:lpstr>
      <vt:lpstr>EDA and visualization</vt:lpstr>
      <vt:lpstr>PowerPoint Presentation</vt:lpstr>
      <vt:lpstr>PowerPoint Presentation</vt:lpstr>
      <vt:lpstr>PowerPoint Presentation</vt:lpstr>
      <vt:lpstr>Partner Model: Current and Future</vt:lpstr>
      <vt:lpstr>PowerPoint Presentation</vt:lpstr>
    </vt:vector>
  </TitlesOfParts>
  <Company>Cisco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continuing ICT revolution</dc:title>
  <dc:subject>NASDCTEc</dc:subject>
  <dc:creator>Arek</dc:creator>
  <cp:lastModifiedBy>G C</cp:lastModifiedBy>
  <cp:revision>164</cp:revision>
  <cp:lastPrinted>1999-01-27T00:54:54Z</cp:lastPrinted>
  <dcterms:created xsi:type="dcterms:W3CDTF">2008-06-05T18:08:35Z</dcterms:created>
  <dcterms:modified xsi:type="dcterms:W3CDTF">2011-08-18T14:51:06Z</dcterms:modified>
</cp:coreProperties>
</file>