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611" r:id="rId2"/>
    <p:sldId id="625" r:id="rId3"/>
    <p:sldId id="635" r:id="rId4"/>
    <p:sldId id="638" r:id="rId5"/>
    <p:sldId id="637" r:id="rId6"/>
    <p:sldId id="617" r:id="rId7"/>
    <p:sldId id="615" r:id="rId8"/>
    <p:sldId id="627" r:id="rId9"/>
    <p:sldId id="628" r:id="rId10"/>
    <p:sldId id="616" r:id="rId11"/>
    <p:sldId id="636" r:id="rId12"/>
    <p:sldId id="631" r:id="rId13"/>
    <p:sldId id="632" r:id="rId14"/>
    <p:sldId id="633" r:id="rId15"/>
    <p:sldId id="634" r:id="rId16"/>
  </p:sldIdLst>
  <p:sldSz cx="9144000" cy="6858000" type="screen4x3"/>
  <p:notesSz cx="7019925" cy="93059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B9E5FA"/>
    <a:srgbClr val="FFFFEF"/>
    <a:srgbClr val="E3E3EE"/>
    <a:srgbClr val="DFE9FF"/>
    <a:srgbClr val="A3BFFF"/>
    <a:srgbClr val="0235AD"/>
    <a:srgbClr val="A0BC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6" d="100"/>
          <a:sy n="136" d="100"/>
        </p:scale>
        <p:origin x="-1664" y="-112"/>
      </p:cViewPr>
      <p:guideLst>
        <p:guide orient="horz" pos="3900"/>
        <p:guide pos="42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16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429" tIns="0" rIns="19429" bIns="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 i="1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16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429" tIns="0" rIns="19429" bIns="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000" i="1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0788"/>
            <a:ext cx="30416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429" tIns="0" rIns="19429" bIns="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000" i="1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0788"/>
            <a:ext cx="30416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429" tIns="0" rIns="19429" bIns="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000" i="1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9203A800-5FDA-DC4A-B5F1-DBE7E51BB6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5795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16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429" tIns="0" rIns="19429" bIns="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 i="1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8275" y="0"/>
            <a:ext cx="30416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429" tIns="0" rIns="19429" bIns="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000" i="1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0788"/>
            <a:ext cx="30416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429" tIns="0" rIns="19429" bIns="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000" i="1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8275" y="8840788"/>
            <a:ext cx="30416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429" tIns="0" rIns="19429" bIns="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000" i="1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C2121F00-D8C6-2643-BB78-B25A9DF9D3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3450" y="4419600"/>
            <a:ext cx="5149850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06" tIns="46954" rIns="93906" bIns="4695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4343" name="Rectangle 7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2213" y="704850"/>
            <a:ext cx="4635500" cy="3476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2061102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501162-1504-7842-9118-6BF403B93F4D}" type="slidenum">
              <a:rPr lang="en-US"/>
              <a:pPr/>
              <a:t>12</a:t>
            </a:fld>
            <a:endParaRPr lang="en-US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6F98B4-DEB8-5F4F-B7EC-713E0C3B059D}" type="slidenum">
              <a:rPr lang="en-US"/>
              <a:pPr/>
              <a:t>13</a:t>
            </a:fld>
            <a:endParaRPr lang="en-US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46CF8D-2A66-DC4A-BC14-BB5AC9C0D2B4}" type="slidenum">
              <a:rPr lang="en-US"/>
              <a:pPr/>
              <a:t>14</a:t>
            </a:fld>
            <a:endParaRPr lang="en-US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29102F-450B-1249-AF61-A9CAC23FA4E1}" type="slidenum">
              <a:rPr lang="en-US"/>
              <a:pPr/>
              <a:t>15</a:t>
            </a:fld>
            <a:endParaRPr lang="en-US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2"/>
          <p:cNvSpPr>
            <a:spLocks noChangeArrowheads="1"/>
          </p:cNvSpPr>
          <p:nvPr userDrawn="1"/>
        </p:nvSpPr>
        <p:spPr bwMode="auto">
          <a:xfrm>
            <a:off x="357188" y="6427788"/>
            <a:ext cx="666750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/>
          <a:lstStyle/>
          <a:p>
            <a:pPr algn="ctr" eaLnBrk="0" hangingPunct="0">
              <a:defRPr/>
            </a:pPr>
            <a:r>
              <a:rPr lang="en-US" sz="700" b="1" dirty="0">
                <a:ea typeface="+mn-ea"/>
                <a:cs typeface="+mn-cs"/>
              </a:rPr>
              <a:t>SS -</a:t>
            </a:r>
            <a:fld id="{8FDDBC69-6C38-DB48-ABD8-5F836E35983F}" type="slidenum">
              <a:rPr lang="en-US" sz="700" b="1">
                <a:ea typeface="+mn-ea"/>
                <a:cs typeface="+mn-cs"/>
              </a:rPr>
              <a:pPr algn="ctr" eaLnBrk="0" hangingPunct="0">
                <a:defRPr/>
              </a:pPr>
              <a:t>‹#›</a:t>
            </a:fld>
            <a:endParaRPr lang="en-US" sz="700" b="1" dirty="0">
              <a:ea typeface="+mn-ea"/>
              <a:cs typeface="+mn-cs"/>
            </a:endParaRPr>
          </a:p>
          <a:p>
            <a:pPr algn="ctr" eaLnBrk="0" hangingPunct="0">
              <a:defRPr/>
            </a:pPr>
            <a:r>
              <a:rPr lang="en-US" sz="700" b="1" dirty="0" smtClean="0">
                <a:ea typeface="+mn-ea"/>
                <a:cs typeface="+mn-cs"/>
              </a:rPr>
              <a:t>PAC</a:t>
            </a:r>
            <a:r>
              <a:rPr lang="en-US" sz="700" b="1" baseline="0" dirty="0" smtClean="0">
                <a:ea typeface="+mn-ea"/>
                <a:cs typeface="+mn-cs"/>
              </a:rPr>
              <a:t> 8/18/11</a:t>
            </a:r>
            <a:endParaRPr lang="en-US" sz="700" b="1" dirty="0">
              <a:ea typeface="+mn-ea"/>
              <a:cs typeface="+mn-cs"/>
            </a:endParaRPr>
          </a:p>
        </p:txBody>
      </p:sp>
      <p:cxnSp>
        <p:nvCxnSpPr>
          <p:cNvPr id="6" name="Straight Connector 14"/>
          <p:cNvCxnSpPr>
            <a:cxnSpLocks noChangeShapeType="1"/>
          </p:cNvCxnSpPr>
          <p:nvPr userDrawn="1"/>
        </p:nvCxnSpPr>
        <p:spPr bwMode="auto">
          <a:xfrm>
            <a:off x="-365125" y="950913"/>
            <a:ext cx="9829800" cy="0"/>
          </a:xfrm>
          <a:prstGeom prst="line">
            <a:avLst/>
          </a:prstGeom>
          <a:noFill/>
          <a:ln w="22225">
            <a:solidFill>
              <a:srgbClr val="003767"/>
            </a:solidFill>
            <a:round/>
            <a:headEnd type="none" w="sm" len="sm"/>
            <a:tailEnd type="none" w="sm" len="sm"/>
          </a:ln>
        </p:spPr>
      </p:cxnSp>
      <p:cxnSp>
        <p:nvCxnSpPr>
          <p:cNvPr id="7" name="Straight Connector 15"/>
          <p:cNvCxnSpPr>
            <a:cxnSpLocks noChangeShapeType="1"/>
          </p:cNvCxnSpPr>
          <p:nvPr userDrawn="1"/>
        </p:nvCxnSpPr>
        <p:spPr bwMode="auto">
          <a:xfrm>
            <a:off x="-365125" y="6354763"/>
            <a:ext cx="9829800" cy="0"/>
          </a:xfrm>
          <a:prstGeom prst="line">
            <a:avLst/>
          </a:prstGeom>
          <a:noFill/>
          <a:ln w="22225">
            <a:solidFill>
              <a:srgbClr val="003767"/>
            </a:solidFill>
            <a:round/>
            <a:headEnd type="none" w="sm" len="sm"/>
            <a:tailEnd type="none" w="sm" len="sm"/>
          </a:ln>
        </p:spPr>
      </p:cxnSp>
      <p:sp>
        <p:nvSpPr>
          <p:cNvPr id="6146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1371600" y="1600201"/>
            <a:ext cx="6400800" cy="838200"/>
          </a:xfrm>
          <a:prstGeom prst="rect">
            <a:avLst/>
          </a:prstGeom>
        </p:spPr>
        <p:txBody>
          <a:bodyPr anchor="t"/>
          <a:lstStyle>
            <a:lvl1pPr marL="0" indent="0" algn="ctr" rtl="0" eaLnBrk="0" fontAlgn="base" hangingPunct="0">
              <a:lnSpc>
                <a:spcPct val="100000"/>
              </a:lnSpc>
              <a:spcBef>
                <a:spcPct val="50000"/>
              </a:spcBef>
              <a:spcAft>
                <a:spcPts val="1000"/>
              </a:spcAft>
              <a:buSzPct val="125000"/>
              <a:buFontTx/>
              <a:buNone/>
              <a:defRPr lang="en-US" sz="3600" b="1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202" name="Rectangle 108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2438400"/>
            <a:ext cx="6400800" cy="2057400"/>
          </a:xfrm>
          <a:ln w="12700">
            <a:headEnd type="none" w="sm" len="sm"/>
            <a:tailEnd type="none" w="sm" len="sm"/>
          </a:ln>
        </p:spPr>
        <p:txBody>
          <a:bodyPr lIns="91440" tIns="45720" rIns="91440" bIns="45720"/>
          <a:lstStyle>
            <a:lvl1pPr marL="0" indent="0" algn="ctr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FontTx/>
              <a:buNone/>
              <a:defRPr sz="2000" b="1"/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875" y="304800"/>
            <a:ext cx="75533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>
            <a:lvl1pPr>
              <a:defRPr kumimoji="0" lang="en-US" sz="25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435608"/>
            <a:ext cx="1943100" cy="4114800"/>
          </a:xfrm>
          <a:prstGeom prst="rect">
            <a:avLst/>
          </a:prstGeom>
        </p:spPr>
        <p:txBody>
          <a:bodyPr vert="eaVert"/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435608"/>
            <a:ext cx="5676900" cy="4114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285875" y="304800"/>
            <a:ext cx="75533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ctr">
              <a:defRPr kumimoji="0" lang="en-US" sz="28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100000"/>
              </a:lnSpc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875" y="304800"/>
            <a:ext cx="75533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>
            <a:lvl1pPr>
              <a:defRPr kumimoji="0" lang="en-US" sz="25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433513"/>
            <a:ext cx="3810000" cy="41148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33513"/>
            <a:ext cx="3810000" cy="41148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35608"/>
            <a:ext cx="4040188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44712"/>
            <a:ext cx="4040188" cy="373075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435608"/>
            <a:ext cx="4041775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44712"/>
            <a:ext cx="4041775" cy="373075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85875" y="304800"/>
            <a:ext cx="75533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>
            <a:lvl1pPr>
              <a:defRPr kumimoji="0" lang="en-US" sz="25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875" y="304800"/>
            <a:ext cx="75533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>
            <a:lvl1pPr>
              <a:defRPr kumimoji="0" lang="en-US" sz="25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35608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35608"/>
            <a:ext cx="5111750" cy="427939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666999"/>
            <a:ext cx="3008313" cy="304749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435608"/>
            <a:ext cx="5486400" cy="328879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7607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1143000"/>
            <a:ext cx="71628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800100" y="304800"/>
            <a:ext cx="7543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4" name="Rectangle 1032"/>
          <p:cNvSpPr>
            <a:spLocks noChangeArrowheads="1"/>
          </p:cNvSpPr>
          <p:nvPr/>
        </p:nvSpPr>
        <p:spPr bwMode="auto">
          <a:xfrm>
            <a:off x="357188" y="6427788"/>
            <a:ext cx="666750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/>
          <a:lstStyle/>
          <a:p>
            <a:pPr algn="ctr" eaLnBrk="0" hangingPunct="0">
              <a:defRPr/>
            </a:pPr>
            <a:r>
              <a:rPr lang="en-US" sz="700" b="1" dirty="0">
                <a:ea typeface="+mn-ea"/>
                <a:cs typeface="+mn-cs"/>
              </a:rPr>
              <a:t>SS -</a:t>
            </a:r>
            <a:fld id="{0D3E939B-6028-1849-987C-63E322AFC571}" type="slidenum">
              <a:rPr lang="en-US" sz="700" b="1">
                <a:ea typeface="+mn-ea"/>
                <a:cs typeface="+mn-cs"/>
              </a:rPr>
              <a:pPr algn="ctr" eaLnBrk="0" hangingPunct="0">
                <a:defRPr/>
              </a:pPr>
              <a:t>‹#›</a:t>
            </a:fld>
            <a:endParaRPr lang="en-US" sz="700" b="1" dirty="0">
              <a:ea typeface="+mn-ea"/>
              <a:cs typeface="+mn-cs"/>
            </a:endParaRPr>
          </a:p>
          <a:p>
            <a:pPr algn="ctr" eaLnBrk="0" hangingPunct="0">
              <a:defRPr/>
            </a:pPr>
            <a:r>
              <a:rPr lang="en-US" sz="700" b="1" dirty="0">
                <a:ea typeface="+mn-ea"/>
                <a:cs typeface="+mn-cs"/>
              </a:rPr>
              <a:t>PAC </a:t>
            </a:r>
            <a:r>
              <a:rPr lang="en-US" sz="700" b="1" dirty="0" smtClean="0">
                <a:ea typeface="+mn-ea"/>
                <a:cs typeface="+mn-cs"/>
              </a:rPr>
              <a:t>8/18/</a:t>
            </a:r>
            <a:r>
              <a:rPr lang="en-US" sz="700" b="1" dirty="0">
                <a:ea typeface="+mn-ea"/>
                <a:cs typeface="+mn-cs"/>
              </a:rPr>
              <a:t>11</a:t>
            </a:r>
          </a:p>
        </p:txBody>
      </p:sp>
      <p:cxnSp>
        <p:nvCxnSpPr>
          <p:cNvPr id="1031" name="Straight Connector 12"/>
          <p:cNvCxnSpPr>
            <a:cxnSpLocks noChangeShapeType="1"/>
          </p:cNvCxnSpPr>
          <p:nvPr/>
        </p:nvCxnSpPr>
        <p:spPr bwMode="auto">
          <a:xfrm>
            <a:off x="-365125" y="950913"/>
            <a:ext cx="9829800" cy="0"/>
          </a:xfrm>
          <a:prstGeom prst="line">
            <a:avLst/>
          </a:prstGeom>
          <a:noFill/>
          <a:ln w="22225">
            <a:solidFill>
              <a:srgbClr val="003767"/>
            </a:solidFill>
            <a:round/>
            <a:headEnd type="none" w="sm" len="sm"/>
            <a:tailEnd type="none" w="sm" len="sm"/>
          </a:ln>
        </p:spPr>
      </p:cxnSp>
      <p:cxnSp>
        <p:nvCxnSpPr>
          <p:cNvPr id="1032" name="Straight Connector 13"/>
          <p:cNvCxnSpPr>
            <a:cxnSpLocks noChangeShapeType="1"/>
          </p:cNvCxnSpPr>
          <p:nvPr/>
        </p:nvCxnSpPr>
        <p:spPr bwMode="auto">
          <a:xfrm>
            <a:off x="-365125" y="6354763"/>
            <a:ext cx="9829800" cy="0"/>
          </a:xfrm>
          <a:prstGeom prst="line">
            <a:avLst/>
          </a:prstGeom>
          <a:noFill/>
          <a:ln w="22225">
            <a:solidFill>
              <a:srgbClr val="003767"/>
            </a:solidFill>
            <a:round/>
            <a:headEnd type="none" w="sm" len="sm"/>
            <a:tailEnd type="none" w="sm" len="sm"/>
          </a:ln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rtl="0" fontAlgn="base">
        <a:lnSpc>
          <a:spcPts val="3000"/>
        </a:lnSpc>
        <a:spcBef>
          <a:spcPct val="0"/>
        </a:spcBef>
        <a:spcAft>
          <a:spcPct val="0"/>
        </a:spcAft>
        <a:defRPr lang="en-US" sz="2800" b="1" dirty="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fontAlgn="base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fontAlgn="base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fontAlgn="base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fontAlgn="base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9pPr>
    </p:titleStyle>
    <p:bodyStyle>
      <a:lvl1pPr marL="346075" indent="-346075" algn="l" rtl="0" fontAlgn="base">
        <a:lnSpc>
          <a:spcPct val="90000"/>
        </a:lnSpc>
        <a:spcBef>
          <a:spcPts val="600"/>
        </a:spcBef>
        <a:spcAft>
          <a:spcPct val="0"/>
        </a:spcAft>
        <a:buSzPct val="100000"/>
        <a:buFont typeface="Arial" charset="0"/>
        <a:buChar char="•"/>
        <a:defRPr lang="en-US" sz="2000" b="1" kern="1200" dirty="0">
          <a:solidFill>
            <a:schemeClr val="tx1"/>
          </a:solidFill>
          <a:latin typeface="Arial" charset="0"/>
          <a:ea typeface="ＭＳ Ｐゴシック" charset="-128"/>
          <a:cs typeface="ＭＳ Ｐゴシック" charset="-128"/>
        </a:defRPr>
      </a:lvl1pPr>
      <a:lvl2pPr marL="858838" indent="-338138" algn="l" rtl="0" fontAlgn="base">
        <a:lnSpc>
          <a:spcPct val="90000"/>
        </a:lnSpc>
        <a:spcBef>
          <a:spcPts val="25"/>
        </a:spcBef>
        <a:spcAft>
          <a:spcPct val="0"/>
        </a:spcAft>
        <a:buSzPct val="100000"/>
        <a:buChar char="–"/>
        <a:defRPr b="1">
          <a:solidFill>
            <a:schemeClr val="tx1"/>
          </a:solidFill>
          <a:latin typeface="+mn-lt"/>
          <a:ea typeface="ＭＳ Ｐゴシック" charset="-128"/>
        </a:defRPr>
      </a:lvl2pPr>
      <a:lvl3pPr marL="1206500" indent="-228600" algn="l" rtl="0" fontAlgn="base">
        <a:lnSpc>
          <a:spcPct val="90000"/>
        </a:lnSpc>
        <a:spcBef>
          <a:spcPts val="25"/>
        </a:spcBef>
        <a:spcAft>
          <a:spcPct val="0"/>
        </a:spcAft>
        <a:buSzPct val="100000"/>
        <a:buChar char=" "/>
        <a:defRPr sz="1600" b="1">
          <a:solidFill>
            <a:schemeClr val="tx1"/>
          </a:solidFill>
          <a:latin typeface="+mn-lt"/>
          <a:ea typeface="ＭＳ Ｐゴシック" charset="-128"/>
        </a:defRPr>
      </a:lvl3pPr>
      <a:lvl4pPr marL="1544638" indent="-119063" algn="l" rtl="0" fontAlgn="base">
        <a:lnSpc>
          <a:spcPct val="90000"/>
        </a:lnSpc>
        <a:spcBef>
          <a:spcPts val="25"/>
        </a:spcBef>
        <a:spcAft>
          <a:spcPct val="0"/>
        </a:spcAft>
        <a:buSzPct val="100000"/>
        <a:buChar char=" "/>
        <a:defRPr sz="1400" b="1">
          <a:solidFill>
            <a:schemeClr val="tx1"/>
          </a:solidFill>
          <a:latin typeface="+mn-lt"/>
          <a:ea typeface="ＭＳ Ｐゴシック" charset="-128"/>
        </a:defRPr>
      </a:lvl4pPr>
      <a:lvl5pPr marL="1828800" algn="l" rtl="0" fontAlgn="base">
        <a:lnSpc>
          <a:spcPct val="90000"/>
        </a:lnSpc>
        <a:spcBef>
          <a:spcPts val="25"/>
        </a:spcBef>
        <a:spcAft>
          <a:spcPct val="0"/>
        </a:spcAft>
        <a:buSzPct val="100000"/>
        <a:buChar char=" "/>
        <a:defRPr sz="1400" b="1">
          <a:solidFill>
            <a:schemeClr val="tx1"/>
          </a:solidFill>
          <a:latin typeface="+mn-lt"/>
          <a:ea typeface="ＭＳ Ｐゴシック" charset="-128"/>
        </a:defRPr>
      </a:lvl5pPr>
      <a:lvl6pPr marL="2286000" algn="l" rtl="0" eaLnBrk="1" fontAlgn="base" hangingPunct="1">
        <a:lnSpc>
          <a:spcPct val="90000"/>
        </a:lnSpc>
        <a:spcBef>
          <a:spcPct val="25000"/>
        </a:spcBef>
        <a:spcAft>
          <a:spcPct val="0"/>
        </a:spcAft>
        <a:buSzPct val="100000"/>
        <a:buChar char=" "/>
        <a:defRPr sz="1400" b="1">
          <a:solidFill>
            <a:schemeClr val="tx1"/>
          </a:solidFill>
          <a:latin typeface="+mn-lt"/>
        </a:defRPr>
      </a:lvl6pPr>
      <a:lvl7pPr marL="2743200" algn="l" rtl="0" eaLnBrk="1" fontAlgn="base" hangingPunct="1">
        <a:lnSpc>
          <a:spcPct val="90000"/>
        </a:lnSpc>
        <a:spcBef>
          <a:spcPct val="25000"/>
        </a:spcBef>
        <a:spcAft>
          <a:spcPct val="0"/>
        </a:spcAft>
        <a:buSzPct val="100000"/>
        <a:buChar char=" "/>
        <a:defRPr sz="1400" b="1">
          <a:solidFill>
            <a:schemeClr val="tx1"/>
          </a:solidFill>
          <a:latin typeface="+mn-lt"/>
        </a:defRPr>
      </a:lvl7pPr>
      <a:lvl8pPr marL="3200400" algn="l" rtl="0" eaLnBrk="1" fontAlgn="base" hangingPunct="1">
        <a:lnSpc>
          <a:spcPct val="90000"/>
        </a:lnSpc>
        <a:spcBef>
          <a:spcPct val="25000"/>
        </a:spcBef>
        <a:spcAft>
          <a:spcPct val="0"/>
        </a:spcAft>
        <a:buSzPct val="100000"/>
        <a:buChar char=" "/>
        <a:defRPr sz="1400" b="1">
          <a:solidFill>
            <a:schemeClr val="tx1"/>
          </a:solidFill>
          <a:latin typeface="+mn-lt"/>
        </a:defRPr>
      </a:lvl8pPr>
      <a:lvl9pPr marL="3657600" algn="l" rtl="0" eaLnBrk="1" fontAlgn="base" hangingPunct="1">
        <a:lnSpc>
          <a:spcPct val="90000"/>
        </a:lnSpc>
        <a:spcBef>
          <a:spcPct val="25000"/>
        </a:spcBef>
        <a:spcAft>
          <a:spcPct val="0"/>
        </a:spcAft>
        <a:buSzPct val="100000"/>
        <a:buChar char=" "/>
        <a:defRPr sz="14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jpeg"/><Relationship Id="rId5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.jpeg"/><Relationship Id="rId5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371600" y="1567599"/>
            <a:ext cx="6400800" cy="838200"/>
          </a:xfrm>
        </p:spPr>
        <p:txBody>
          <a:bodyPr/>
          <a:lstStyle/>
          <a:p>
            <a:r>
              <a:rPr lang="en-US" i="1" dirty="0" smtClean="0"/>
              <a:t>Recoding the Genome</a:t>
            </a:r>
            <a:endParaRPr sz="2800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363" name="Subtitle 6"/>
          <p:cNvSpPr>
            <a:spLocks noGrp="1"/>
          </p:cNvSpPr>
          <p:nvPr>
            <p:ph type="subTitle" idx="1"/>
          </p:nvPr>
        </p:nvSpPr>
        <p:spPr>
          <a:xfrm>
            <a:off x="1125538" y="2888709"/>
            <a:ext cx="6538912" cy="1752600"/>
          </a:xfrm>
          <a:ln w="9525"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sz="1800" dirty="0" smtClean="0"/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sz="2800" dirty="0" smtClean="0"/>
              <a:t>Peter Carr</a:t>
            </a:r>
          </a:p>
          <a:p>
            <a:r>
              <a:rPr sz="2400" dirty="0" smtClean="0"/>
              <a:t>1</a:t>
            </a:r>
            <a:r>
              <a:rPr lang="en-US" sz="2400" dirty="0" smtClean="0"/>
              <a:t>8</a:t>
            </a:r>
            <a:r>
              <a:rPr sz="2400" dirty="0" smtClean="0"/>
              <a:t> </a:t>
            </a:r>
            <a:r>
              <a:rPr lang="en-US" sz="2400" dirty="0" smtClean="0"/>
              <a:t>August </a:t>
            </a:r>
            <a:r>
              <a:rPr sz="2400" dirty="0" smtClean="0"/>
              <a:t>2011</a:t>
            </a:r>
            <a:endParaRPr lang="en-US" sz="2400" dirty="0" smtClean="0"/>
          </a:p>
          <a:p>
            <a:endParaRPr lang="en-US" sz="2400" dirty="0"/>
          </a:p>
          <a:p>
            <a:pPr>
              <a:lnSpc>
                <a:spcPct val="50000"/>
              </a:lnSpc>
            </a:pPr>
            <a:r>
              <a:rPr lang="en-US" sz="2400" dirty="0" smtClean="0"/>
              <a:t>FAB7</a:t>
            </a:r>
          </a:p>
          <a:p>
            <a:pPr>
              <a:lnSpc>
                <a:spcPct val="50000"/>
              </a:lnSpc>
            </a:pPr>
            <a:r>
              <a:rPr lang="en-US" sz="2400" dirty="0" smtClean="0"/>
              <a:t>Lima, Peru</a:t>
            </a:r>
            <a:endParaRPr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457200" y="-246820"/>
            <a:ext cx="8229600" cy="1143001"/>
          </a:xfrm>
        </p:spPr>
        <p:txBody>
          <a:bodyPr/>
          <a:lstStyle/>
          <a:p>
            <a:r>
              <a:rPr lang="en-US" dirty="0">
                <a:ea typeface="ＭＳ Ｐゴシック" charset="-128"/>
                <a:cs typeface="ＭＳ Ｐゴシック" charset="-128"/>
              </a:rPr>
              <a:t>G</a:t>
            </a:r>
            <a:r>
              <a:rPr dirty="0" smtClean="0">
                <a:ea typeface="ＭＳ Ｐゴシック" charset="-128"/>
                <a:cs typeface="ＭＳ Ｐゴシック" charset="-128"/>
              </a:rPr>
              <a:t>enome </a:t>
            </a:r>
            <a:r>
              <a:rPr lang="en-US" dirty="0">
                <a:ea typeface="ＭＳ Ｐゴシック" charset="-128"/>
                <a:cs typeface="ＭＳ Ｐゴシック" charset="-128"/>
              </a:rPr>
              <a:t>E</a:t>
            </a:r>
            <a:r>
              <a:rPr dirty="0" smtClean="0">
                <a:ea typeface="ＭＳ Ｐゴシック" charset="-128"/>
                <a:cs typeface="ＭＳ Ｐゴシック" charset="-128"/>
              </a:rPr>
              <a:t>ngineering</a:t>
            </a:r>
            <a:r>
              <a:rPr dirty="0">
                <a:ea typeface="ＭＳ Ｐゴシック" charset="-128"/>
                <a:cs typeface="ＭＳ Ｐゴシック" charset="-128"/>
              </a:rPr>
              <a:t/>
            </a:r>
            <a:br>
              <a:rPr dirty="0">
                <a:ea typeface="ＭＳ Ｐゴシック" charset="-128"/>
                <a:cs typeface="ＭＳ Ｐゴシック" charset="-128"/>
              </a:rPr>
            </a:br>
            <a:r>
              <a:rPr i="1" dirty="0">
                <a:ea typeface="ＭＳ Ｐゴシック" charset="-128"/>
                <a:cs typeface="ＭＳ Ｐゴシック" charset="-128"/>
              </a:rPr>
              <a:t>base pairs to megabases</a:t>
            </a:r>
          </a:p>
        </p:txBody>
      </p:sp>
      <p:pic>
        <p:nvPicPr>
          <p:cNvPr id="23555" name="Picture 2" descr="rEcoli.ms.rev.Fig1d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7663" y="1429235"/>
            <a:ext cx="8455025" cy="438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/>
          </p:cNvSpPr>
          <p:nvPr>
            <p:ph type="body" sz="half" idx="1"/>
          </p:nvPr>
        </p:nvSpPr>
        <p:spPr>
          <a:xfrm>
            <a:off x="609600" y="1310340"/>
            <a:ext cx="3810000" cy="4495800"/>
          </a:xfrm>
          <a:solidFill>
            <a:schemeClr val="bg1"/>
          </a:solidFill>
          <a:ln w="28575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2800" b="1" u="sng" dirty="0">
                <a:ea typeface="ＭＳ Ｐゴシック" charset="-128"/>
                <a:cs typeface="ＭＳ Ｐゴシック" charset="-128"/>
              </a:rPr>
              <a:t>Joseph Jacobson</a:t>
            </a:r>
            <a:r>
              <a:rPr lang="en-US" sz="4800" b="1" u="sng" dirty="0">
                <a:ea typeface="ＭＳ Ｐゴシック" charset="-128"/>
                <a:cs typeface="ＭＳ Ｐゴシック" charset="-128"/>
              </a:rPr>
              <a:t> </a:t>
            </a:r>
            <a:endParaRPr lang="en-US" sz="4800" b="1" u="sng" dirty="0" smtClean="0">
              <a:ea typeface="ＭＳ Ｐゴシック" charset="-128"/>
              <a:cs typeface="ＭＳ Ｐゴシック" charset="-128"/>
            </a:endParaRPr>
          </a:p>
          <a:p>
            <a:pPr>
              <a:lnSpc>
                <a:spcPct val="80000"/>
              </a:lnSpc>
            </a:pPr>
            <a:r>
              <a:rPr lang="en-US" sz="2400" b="1" dirty="0" smtClean="0">
                <a:ea typeface="ＭＳ Ｐゴシック" charset="-128"/>
                <a:cs typeface="ＭＳ Ｐゴシック" charset="-128"/>
              </a:rPr>
              <a:t>Bram </a:t>
            </a:r>
            <a:r>
              <a:rPr lang="en-US" sz="2400" b="1" dirty="0" smtClean="0">
                <a:ea typeface="ＭＳ Ｐゴシック" charset="-128"/>
                <a:cs typeface="ＭＳ Ｐゴシック" charset="-128"/>
              </a:rPr>
              <a:t>Sterling*</a:t>
            </a:r>
            <a:r>
              <a:rPr lang="en-US" sz="2400" dirty="0" smtClean="0">
                <a:ea typeface="ＭＳ Ｐゴシック" charset="-128"/>
                <a:cs typeface="ＭＳ Ｐゴシック" charset="-128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en-US" sz="2400" dirty="0" smtClean="0">
                <a:ea typeface="ＭＳ Ｐゴシック" charset="-128"/>
                <a:cs typeface="ＭＳ Ｐゴシック" charset="-128"/>
              </a:rPr>
              <a:t>Chris </a:t>
            </a:r>
            <a:r>
              <a:rPr lang="en-US" sz="2400" dirty="0" err="1">
                <a:ea typeface="ＭＳ Ｐゴシック" charset="-128"/>
                <a:cs typeface="ＭＳ Ｐゴシック" charset="-128"/>
              </a:rPr>
              <a:t>Emig</a:t>
            </a:r>
            <a:r>
              <a:rPr lang="en-US" sz="2400" dirty="0">
                <a:ea typeface="ＭＳ Ｐゴシック" charset="-128"/>
                <a:cs typeface="ＭＳ Ｐゴシック" charset="-128"/>
              </a:rPr>
              <a:t> </a:t>
            </a:r>
            <a:endParaRPr lang="en-US" sz="2400" dirty="0" smtClean="0">
              <a:ea typeface="ＭＳ Ｐゴシック" charset="-128"/>
              <a:cs typeface="ＭＳ Ｐゴシック" charset="-128"/>
            </a:endParaRPr>
          </a:p>
          <a:p>
            <a:pPr>
              <a:lnSpc>
                <a:spcPct val="80000"/>
              </a:lnSpc>
            </a:pPr>
            <a:r>
              <a:rPr lang="en-US" sz="2400" dirty="0" smtClean="0">
                <a:ea typeface="ＭＳ Ｐゴシック" charset="-128"/>
                <a:cs typeface="ＭＳ Ｐゴシック" charset="-128"/>
              </a:rPr>
              <a:t>Sam </a:t>
            </a:r>
            <a:r>
              <a:rPr lang="en-US" sz="2400" dirty="0" smtClean="0">
                <a:ea typeface="ＭＳ Ｐゴシック" charset="-128"/>
                <a:cs typeface="ＭＳ Ｐゴシック" charset="-128"/>
              </a:rPr>
              <a:t>Hwang</a:t>
            </a:r>
            <a:endParaRPr lang="en-US" sz="2400" dirty="0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66563" name="Rectangle 3"/>
          <p:cNvSpPr>
            <a:spLocks noGrp="1"/>
          </p:cNvSpPr>
          <p:nvPr>
            <p:ph type="body" sz="half" idx="2"/>
          </p:nvPr>
        </p:nvSpPr>
        <p:spPr>
          <a:xfrm>
            <a:off x="4648200" y="1310340"/>
            <a:ext cx="4277697" cy="4495800"/>
          </a:xfrm>
          <a:solidFill>
            <a:schemeClr val="bg1"/>
          </a:solidFill>
          <a:ln w="28575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2800" b="1" u="sng" dirty="0">
                <a:ea typeface="ＭＳ Ｐゴシック" charset="-128"/>
                <a:cs typeface="ＭＳ Ｐゴシック" charset="-128"/>
              </a:rPr>
              <a:t>George Church</a:t>
            </a:r>
            <a:r>
              <a:rPr lang="en-US" sz="2800" b="1" u="sng" dirty="0" smtClean="0">
                <a:ea typeface="ＭＳ Ｐゴシック" charset="-128"/>
                <a:cs typeface="ＭＳ Ｐゴシック" charset="-128"/>
              </a:rPr>
              <a:t> (HMS)</a:t>
            </a:r>
          </a:p>
          <a:p>
            <a:pPr>
              <a:lnSpc>
                <a:spcPct val="80000"/>
              </a:lnSpc>
            </a:pPr>
            <a:r>
              <a:rPr lang="en-US" sz="2595" b="1" dirty="0" err="1">
                <a:ea typeface="ＭＳ Ｐゴシック" charset="-128"/>
                <a:cs typeface="ＭＳ Ｐゴシック" charset="-128"/>
              </a:rPr>
              <a:t>Farren</a:t>
            </a:r>
            <a:r>
              <a:rPr lang="en-US" sz="2595" b="1" dirty="0">
                <a:ea typeface="ＭＳ Ｐゴシック" charset="-128"/>
                <a:cs typeface="ＭＳ Ｐゴシック" charset="-128"/>
              </a:rPr>
              <a:t> </a:t>
            </a:r>
            <a:r>
              <a:rPr lang="en-US" sz="2595" b="1" dirty="0" smtClean="0">
                <a:ea typeface="ＭＳ Ｐゴシック" charset="-128"/>
                <a:cs typeface="ＭＳ Ｐゴシック" charset="-128"/>
              </a:rPr>
              <a:t>Isaacs</a:t>
            </a:r>
            <a:endParaRPr lang="en-US" sz="2595" dirty="0" smtClean="0">
              <a:ea typeface="ＭＳ Ｐゴシック" charset="-128"/>
              <a:cs typeface="ＭＳ Ｐゴシック" charset="-128"/>
            </a:endParaRPr>
          </a:p>
          <a:p>
            <a:pPr>
              <a:lnSpc>
                <a:spcPct val="80000"/>
              </a:lnSpc>
            </a:pPr>
            <a:r>
              <a:rPr lang="en-US" sz="2595" b="1" dirty="0">
                <a:ea typeface="ＭＳ Ｐゴシック" charset="-128"/>
                <a:cs typeface="ＭＳ Ｐゴシック" charset="-128"/>
              </a:rPr>
              <a:t>Harris </a:t>
            </a:r>
            <a:r>
              <a:rPr lang="en-US" sz="2595" b="1" dirty="0" smtClean="0">
                <a:ea typeface="ＭＳ Ｐゴシック" charset="-128"/>
                <a:cs typeface="ＭＳ Ｐゴシック" charset="-128"/>
              </a:rPr>
              <a:t>Wang</a:t>
            </a:r>
          </a:p>
          <a:p>
            <a:pPr>
              <a:lnSpc>
                <a:spcPct val="80000"/>
              </a:lnSpc>
            </a:pPr>
            <a:r>
              <a:rPr lang="en-US" sz="2595" dirty="0" smtClean="0"/>
              <a:t>Marc </a:t>
            </a:r>
            <a:r>
              <a:rPr lang="en-US" sz="2595" dirty="0" err="1" smtClean="0"/>
              <a:t>LaJoie</a:t>
            </a:r>
            <a:endParaRPr lang="en-US" sz="2595" b="1" dirty="0" smtClean="0">
              <a:ea typeface="ＭＳ Ｐゴシック" charset="-128"/>
              <a:cs typeface="ＭＳ Ｐゴシック" charset="-128"/>
            </a:endParaRPr>
          </a:p>
          <a:p>
            <a:pPr>
              <a:lnSpc>
                <a:spcPct val="80000"/>
              </a:lnSpc>
              <a:buNone/>
            </a:pPr>
            <a:endParaRPr lang="en-US" sz="2400" dirty="0" smtClean="0">
              <a:ea typeface="ＭＳ Ｐゴシック" charset="-128"/>
              <a:cs typeface="ＭＳ Ｐゴシック" charset="-128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2595" b="1" dirty="0" err="1">
                <a:ea typeface="ＭＳ Ｐゴシック" charset="-128"/>
                <a:cs typeface="ＭＳ Ｐゴシック" charset="-128"/>
              </a:rPr>
              <a:t>Shuguang</a:t>
            </a:r>
            <a:r>
              <a:rPr lang="en-US" sz="2595" b="1" dirty="0">
                <a:ea typeface="ＭＳ Ｐゴシック" charset="-128"/>
                <a:cs typeface="ＭＳ Ｐゴシック" charset="-128"/>
              </a:rPr>
              <a:t> </a:t>
            </a:r>
            <a:r>
              <a:rPr lang="en-US" sz="2595" b="1" dirty="0" smtClean="0">
                <a:ea typeface="ＭＳ Ｐゴシック" charset="-128"/>
                <a:cs typeface="ＭＳ Ｐゴシック" charset="-128"/>
              </a:rPr>
              <a:t>Zhang (MIT)</a:t>
            </a:r>
          </a:p>
          <a:p>
            <a:pPr>
              <a:lnSpc>
                <a:spcPct val="80000"/>
              </a:lnSpc>
            </a:pPr>
            <a:endParaRPr lang="en-US" sz="2595" b="1" dirty="0">
              <a:ea typeface="ＭＳ Ｐゴシック" charset="-128"/>
              <a:cs typeface="ＭＳ Ｐゴシック" charset="-128"/>
            </a:endParaRPr>
          </a:p>
          <a:p>
            <a:pPr>
              <a:lnSpc>
                <a:spcPct val="80000"/>
              </a:lnSpc>
              <a:buNone/>
            </a:pPr>
            <a:endParaRPr lang="en-US" b="1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66564" name="Text Box 4"/>
          <p:cNvSpPr txBox="1">
            <a:spLocks noChangeArrowheads="1"/>
          </p:cNvSpPr>
          <p:nvPr/>
        </p:nvSpPr>
        <p:spPr bwMode="auto">
          <a:xfrm>
            <a:off x="3402454" y="6082365"/>
            <a:ext cx="2253141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b="1" dirty="0"/>
              <a:t>Funding</a:t>
            </a:r>
            <a:r>
              <a:rPr lang="en-US" sz="2400" b="1" dirty="0" smtClean="0"/>
              <a:t>: NSF</a:t>
            </a:r>
            <a:endParaRPr lang="en-US" sz="2400" b="1" dirty="0"/>
          </a:p>
        </p:txBody>
      </p:sp>
      <p:sp>
        <p:nvSpPr>
          <p:cNvPr id="66565" name="Rectangle 5"/>
          <p:cNvSpPr>
            <a:spLocks noChangeArrowheads="1"/>
          </p:cNvSpPr>
          <p:nvPr/>
        </p:nvSpPr>
        <p:spPr bwMode="auto">
          <a:xfrm>
            <a:off x="3032125" y="431150"/>
            <a:ext cx="3092450" cy="661988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algn="ctr" eaLnBrk="0" hangingPunct="0"/>
            <a:r>
              <a:rPr lang="en-US" sz="3400" b="1">
                <a:latin typeface="Trebuchet MS" charset="0"/>
              </a:rPr>
              <a:t>Thanks to: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68066"/>
            <a:ext cx="8229600" cy="550090"/>
          </a:xfrm>
        </p:spPr>
        <p:txBody>
          <a:bodyPr/>
          <a:lstStyle/>
          <a:p>
            <a:r>
              <a:rPr lang="en-US" sz="2800" b="1" dirty="0"/>
              <a:t>Atoms to bits...to atoms to bits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771900" y="1333673"/>
            <a:ext cx="1636713" cy="914400"/>
            <a:chOff x="2256" y="816"/>
            <a:chExt cx="1031" cy="576"/>
          </a:xfrm>
        </p:grpSpPr>
        <p:sp>
          <p:nvSpPr>
            <p:cNvPr id="26628" name="Rectangle 4"/>
            <p:cNvSpPr>
              <a:spLocks noChangeAspect="1" noChangeArrowheads="1"/>
            </p:cNvSpPr>
            <p:nvPr/>
          </p:nvSpPr>
          <p:spPr bwMode="auto">
            <a:xfrm>
              <a:off x="2256" y="816"/>
              <a:ext cx="1031" cy="576"/>
            </a:xfrm>
            <a:prstGeom prst="rect">
              <a:avLst/>
            </a:prstGeom>
            <a:solidFill>
              <a:srgbClr val="5E8BC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6629" name="Picture 5" descr="hi_morsecode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310" y="874"/>
              <a:ext cx="923" cy="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6630" name="Picture 6" descr="Samuel Morse Telegraph Receiv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38900" y="1666254"/>
            <a:ext cx="2171700" cy="15605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6631" name="Line 7"/>
          <p:cNvSpPr>
            <a:spLocks noChangeShapeType="1"/>
          </p:cNvSpPr>
          <p:nvPr/>
        </p:nvSpPr>
        <p:spPr bwMode="auto">
          <a:xfrm>
            <a:off x="3406775" y="2521123"/>
            <a:ext cx="2590800" cy="0"/>
          </a:xfrm>
          <a:prstGeom prst="line">
            <a:avLst/>
          </a:prstGeom>
          <a:noFill/>
          <a:ln w="762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7026275" y="3290403"/>
            <a:ext cx="996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ea typeface="ＭＳ Ｐゴシック" charset="-128"/>
                <a:cs typeface="ＭＳ Ｐゴシック" charset="-128"/>
              </a:rPr>
              <a:t>receiver</a:t>
            </a:r>
          </a:p>
        </p:txBody>
      </p:sp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1209675" y="3290403"/>
            <a:ext cx="1263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>
                <a:ea typeface="ＭＳ Ｐゴシック" charset="-128"/>
                <a:cs typeface="ＭＳ Ｐゴシック" charset="-128"/>
              </a:rPr>
              <a:t>transmitter</a:t>
            </a:r>
          </a:p>
        </p:txBody>
      </p:sp>
      <p:pic>
        <p:nvPicPr>
          <p:cNvPr id="26634" name="Picture 10" descr="telegraph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5325" y="1640854"/>
            <a:ext cx="2293938" cy="1611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6635" name="Rectangle 11"/>
          <p:cNvSpPr>
            <a:spLocks noChangeArrowheads="1"/>
          </p:cNvSpPr>
          <p:nvPr/>
        </p:nvSpPr>
        <p:spPr bwMode="auto">
          <a:xfrm>
            <a:off x="1506538" y="4682169"/>
            <a:ext cx="1371600" cy="1219200"/>
          </a:xfrm>
          <a:prstGeom prst="rect">
            <a:avLst/>
          </a:prstGeom>
          <a:solidFill>
            <a:srgbClr val="45C751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45C751"/>
            </a:extrusionClr>
          </a:sp3d>
        </p:spPr>
        <p:txBody>
          <a:bodyPr wrap="none" anchor="ctr">
            <a:prstTxWarp prst="textNoShape">
              <a:avLst/>
            </a:prstTxWarp>
            <a:flatTx/>
          </a:bodyPr>
          <a:lstStyle/>
          <a:p>
            <a:pPr algn="ctr"/>
            <a:r>
              <a:rPr lang="en-US" sz="2800" b="1">
                <a:ea typeface="ＭＳ Ｐゴシック" charset="-128"/>
                <a:cs typeface="ＭＳ Ｐゴシック" charset="-128"/>
              </a:rPr>
              <a:t>Box 1</a:t>
            </a:r>
          </a:p>
        </p:txBody>
      </p:sp>
      <p:sp>
        <p:nvSpPr>
          <p:cNvPr id="26636" name="Rectangle 12"/>
          <p:cNvSpPr>
            <a:spLocks noChangeArrowheads="1"/>
          </p:cNvSpPr>
          <p:nvPr/>
        </p:nvSpPr>
        <p:spPr bwMode="auto">
          <a:xfrm>
            <a:off x="6400800" y="4682169"/>
            <a:ext cx="1371600" cy="1219200"/>
          </a:xfrm>
          <a:prstGeom prst="rect">
            <a:avLst/>
          </a:prstGeom>
          <a:solidFill>
            <a:srgbClr val="F1A959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1A959"/>
            </a:extrusionClr>
          </a:sp3d>
        </p:spPr>
        <p:txBody>
          <a:bodyPr wrap="none" anchor="ctr">
            <a:prstTxWarp prst="textNoShape">
              <a:avLst/>
            </a:prstTxWarp>
            <a:flatTx/>
          </a:bodyPr>
          <a:lstStyle/>
          <a:p>
            <a:pPr algn="ctr"/>
            <a:r>
              <a:rPr lang="en-US" sz="2800" b="1">
                <a:ea typeface="ＭＳ Ｐゴシック" charset="-128"/>
                <a:cs typeface="ＭＳ Ｐゴシック" charset="-128"/>
              </a:rPr>
              <a:t>Box 2</a:t>
            </a:r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150813" y="4566282"/>
            <a:ext cx="1250950" cy="1544637"/>
            <a:chOff x="95" y="3047"/>
            <a:chExt cx="788" cy="973"/>
          </a:xfrm>
        </p:grpSpPr>
        <p:grpSp>
          <p:nvGrpSpPr>
            <p:cNvPr id="4" name="Group 14"/>
            <p:cNvGrpSpPr>
              <a:grpSpLocks/>
            </p:cNvGrpSpPr>
            <p:nvPr/>
          </p:nvGrpSpPr>
          <p:grpSpPr bwMode="auto">
            <a:xfrm>
              <a:off x="95" y="3124"/>
              <a:ext cx="401" cy="835"/>
              <a:chOff x="95" y="3124"/>
              <a:chExt cx="401" cy="835"/>
            </a:xfrm>
          </p:grpSpPr>
          <p:sp>
            <p:nvSpPr>
              <p:cNvPr id="26639" name="Text Box 15"/>
              <p:cNvSpPr txBox="1">
                <a:spLocks noChangeArrowheads="1"/>
              </p:cNvSpPr>
              <p:nvPr/>
            </p:nvSpPr>
            <p:spPr bwMode="auto">
              <a:xfrm>
                <a:off x="119" y="3124"/>
                <a:ext cx="347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000" b="1" dirty="0">
                    <a:ea typeface="ＭＳ Ｐゴシック" charset="-128"/>
                    <a:cs typeface="ＭＳ Ｐゴシック" charset="-128"/>
                  </a:rPr>
                  <a:t>me</a:t>
                </a:r>
              </a:p>
            </p:txBody>
          </p:sp>
          <p:sp>
            <p:nvSpPr>
              <p:cNvPr id="26640" name="Text Box 16"/>
              <p:cNvSpPr txBox="1">
                <a:spLocks noChangeArrowheads="1"/>
              </p:cNvSpPr>
              <p:nvPr/>
            </p:nvSpPr>
            <p:spPr bwMode="auto">
              <a:xfrm>
                <a:off x="95" y="3416"/>
                <a:ext cx="401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000" b="1">
                    <a:ea typeface="ＭＳ Ｐゴシック" charset="-128"/>
                    <a:cs typeface="ＭＳ Ｐゴシック" charset="-128"/>
                  </a:rPr>
                  <a:t>you</a:t>
                </a:r>
              </a:p>
            </p:txBody>
          </p:sp>
          <p:sp>
            <p:nvSpPr>
              <p:cNvPr id="26641" name="Text Box 17"/>
              <p:cNvSpPr txBox="1">
                <a:spLocks noChangeArrowheads="1"/>
              </p:cNvSpPr>
              <p:nvPr/>
            </p:nvSpPr>
            <p:spPr bwMode="auto">
              <a:xfrm>
                <a:off x="179" y="3709"/>
                <a:ext cx="21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000" b="1">
                    <a:ea typeface="ＭＳ Ｐゴシック" charset="-128"/>
                    <a:cs typeface="ＭＳ Ｐゴシック" charset="-128"/>
                  </a:rPr>
                  <a:t>it</a:t>
                </a:r>
              </a:p>
            </p:txBody>
          </p:sp>
        </p:grpSp>
        <p:grpSp>
          <p:nvGrpSpPr>
            <p:cNvPr id="5" name="Group 18"/>
            <p:cNvGrpSpPr>
              <a:grpSpLocks/>
            </p:cNvGrpSpPr>
            <p:nvPr/>
          </p:nvGrpSpPr>
          <p:grpSpPr bwMode="auto">
            <a:xfrm>
              <a:off x="432" y="3047"/>
              <a:ext cx="451" cy="973"/>
              <a:chOff x="432" y="3047"/>
              <a:chExt cx="451" cy="973"/>
            </a:xfrm>
          </p:grpSpPr>
          <p:sp>
            <p:nvSpPr>
              <p:cNvPr id="26643" name="Arc 19"/>
              <p:cNvSpPr>
                <a:spLocks/>
              </p:cNvSpPr>
              <p:nvPr/>
            </p:nvSpPr>
            <p:spPr bwMode="auto">
              <a:xfrm rot="16200000" flipV="1">
                <a:off x="600" y="2879"/>
                <a:ext cx="115" cy="451"/>
              </a:xfrm>
              <a:custGeom>
                <a:avLst/>
                <a:gdLst>
                  <a:gd name="G0" fmla="+- 0 0 0"/>
                  <a:gd name="G1" fmla="+- 16236 0 0"/>
                  <a:gd name="G2" fmla="+- 21600 0 0"/>
                  <a:gd name="T0" fmla="*/ 14246 w 21600"/>
                  <a:gd name="T1" fmla="*/ 0 h 37640"/>
                  <a:gd name="T2" fmla="*/ 2905 w 21600"/>
                  <a:gd name="T3" fmla="*/ 37640 h 37640"/>
                  <a:gd name="T4" fmla="*/ 0 w 21600"/>
                  <a:gd name="T5" fmla="*/ 16236 h 37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37640" fill="none" extrusionOk="0">
                    <a:moveTo>
                      <a:pt x="14246" y="-1"/>
                    </a:moveTo>
                    <a:cubicBezTo>
                      <a:pt x="18920" y="4101"/>
                      <a:pt x="21600" y="10017"/>
                      <a:pt x="21600" y="16236"/>
                    </a:cubicBezTo>
                    <a:cubicBezTo>
                      <a:pt x="21600" y="27042"/>
                      <a:pt x="13613" y="36186"/>
                      <a:pt x="2904" y="37639"/>
                    </a:cubicBezTo>
                  </a:path>
                  <a:path w="21600" h="37640" stroke="0" extrusionOk="0">
                    <a:moveTo>
                      <a:pt x="14246" y="-1"/>
                    </a:moveTo>
                    <a:cubicBezTo>
                      <a:pt x="18920" y="4101"/>
                      <a:pt x="21600" y="10017"/>
                      <a:pt x="21600" y="16236"/>
                    </a:cubicBezTo>
                    <a:cubicBezTo>
                      <a:pt x="21600" y="27042"/>
                      <a:pt x="13613" y="36186"/>
                      <a:pt x="2904" y="37639"/>
                    </a:cubicBezTo>
                    <a:lnTo>
                      <a:pt x="0" y="16236"/>
                    </a:lnTo>
                    <a:close/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44" name="Arc 20"/>
              <p:cNvSpPr>
                <a:spLocks/>
              </p:cNvSpPr>
              <p:nvPr/>
            </p:nvSpPr>
            <p:spPr bwMode="auto">
              <a:xfrm rot="5400000">
                <a:off x="600" y="3737"/>
                <a:ext cx="115" cy="451"/>
              </a:xfrm>
              <a:custGeom>
                <a:avLst/>
                <a:gdLst>
                  <a:gd name="G0" fmla="+- 0 0 0"/>
                  <a:gd name="G1" fmla="+- 16236 0 0"/>
                  <a:gd name="G2" fmla="+- 21600 0 0"/>
                  <a:gd name="T0" fmla="*/ 14246 w 21600"/>
                  <a:gd name="T1" fmla="*/ 0 h 37640"/>
                  <a:gd name="T2" fmla="*/ 2905 w 21600"/>
                  <a:gd name="T3" fmla="*/ 37640 h 37640"/>
                  <a:gd name="T4" fmla="*/ 0 w 21600"/>
                  <a:gd name="T5" fmla="*/ 16236 h 37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37640" fill="none" extrusionOk="0">
                    <a:moveTo>
                      <a:pt x="14246" y="-1"/>
                    </a:moveTo>
                    <a:cubicBezTo>
                      <a:pt x="18920" y="4101"/>
                      <a:pt x="21600" y="10017"/>
                      <a:pt x="21600" y="16236"/>
                    </a:cubicBezTo>
                    <a:cubicBezTo>
                      <a:pt x="21600" y="27042"/>
                      <a:pt x="13613" y="36186"/>
                      <a:pt x="2904" y="37639"/>
                    </a:cubicBezTo>
                  </a:path>
                  <a:path w="21600" h="37640" stroke="0" extrusionOk="0">
                    <a:moveTo>
                      <a:pt x="14246" y="-1"/>
                    </a:moveTo>
                    <a:cubicBezTo>
                      <a:pt x="18920" y="4101"/>
                      <a:pt x="21600" y="10017"/>
                      <a:pt x="21600" y="16236"/>
                    </a:cubicBezTo>
                    <a:cubicBezTo>
                      <a:pt x="21600" y="27042"/>
                      <a:pt x="13613" y="36186"/>
                      <a:pt x="2904" y="37639"/>
                    </a:cubicBezTo>
                    <a:lnTo>
                      <a:pt x="0" y="16236"/>
                    </a:lnTo>
                    <a:close/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45" name="Line 21"/>
              <p:cNvSpPr>
                <a:spLocks noChangeShapeType="1"/>
              </p:cNvSpPr>
              <p:nvPr/>
            </p:nvSpPr>
            <p:spPr bwMode="auto">
              <a:xfrm>
                <a:off x="492" y="3540"/>
                <a:ext cx="329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26646" name="Line 22"/>
          <p:cNvSpPr>
            <a:spLocks noChangeShapeType="1"/>
          </p:cNvSpPr>
          <p:nvPr/>
        </p:nvSpPr>
        <p:spPr bwMode="auto">
          <a:xfrm>
            <a:off x="3406775" y="5291769"/>
            <a:ext cx="2590800" cy="0"/>
          </a:xfrm>
          <a:prstGeom prst="line">
            <a:avLst/>
          </a:prstGeom>
          <a:noFill/>
          <a:ln w="762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47" name="Text Box 23"/>
          <p:cNvSpPr txBox="1">
            <a:spLocks noChangeArrowheads="1"/>
          </p:cNvSpPr>
          <p:nvPr/>
        </p:nvSpPr>
        <p:spPr bwMode="auto">
          <a:xfrm>
            <a:off x="6265863" y="4769482"/>
            <a:ext cx="1425575" cy="1016000"/>
          </a:xfrm>
          <a:prstGeom prst="rect">
            <a:avLst/>
          </a:prstGeom>
          <a:solidFill>
            <a:srgbClr val="70BAE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i="1">
                <a:ea typeface="ＭＳ Ｐゴシック" charset="-128"/>
                <a:cs typeface="ＭＳ Ｐゴシック" charset="-128"/>
              </a:rPr>
              <a:t>clinical + research data</a:t>
            </a:r>
          </a:p>
        </p:txBody>
      </p:sp>
      <p:grpSp>
        <p:nvGrpSpPr>
          <p:cNvPr id="6" name="Group 24"/>
          <p:cNvGrpSpPr>
            <a:grpSpLocks/>
          </p:cNvGrpSpPr>
          <p:nvPr/>
        </p:nvGrpSpPr>
        <p:grpSpPr bwMode="auto">
          <a:xfrm>
            <a:off x="7691438" y="3807457"/>
            <a:ext cx="1425575" cy="2501900"/>
            <a:chOff x="4845" y="2569"/>
            <a:chExt cx="898" cy="1576"/>
          </a:xfrm>
        </p:grpSpPr>
        <p:sp>
          <p:nvSpPr>
            <p:cNvPr id="26649" name="Text Box 25"/>
            <p:cNvSpPr txBox="1">
              <a:spLocks noChangeArrowheads="1"/>
            </p:cNvSpPr>
            <p:nvPr/>
          </p:nvSpPr>
          <p:spPr bwMode="auto">
            <a:xfrm>
              <a:off x="4845" y="2569"/>
              <a:ext cx="898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>
                  <a:ea typeface="ＭＳ Ｐゴシック" charset="-128"/>
                  <a:cs typeface="ＭＳ Ｐゴシック" charset="-128"/>
                </a:rPr>
                <a:t>genetic counseling</a:t>
              </a:r>
            </a:p>
          </p:txBody>
        </p:sp>
        <p:sp>
          <p:nvSpPr>
            <p:cNvPr id="26650" name="Text Box 26"/>
            <p:cNvSpPr txBox="1">
              <a:spLocks noChangeArrowheads="1"/>
            </p:cNvSpPr>
            <p:nvPr/>
          </p:nvSpPr>
          <p:spPr bwMode="auto">
            <a:xfrm>
              <a:off x="4845" y="3029"/>
              <a:ext cx="898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>
                  <a:ea typeface="ＭＳ Ｐゴシック" charset="-128"/>
                  <a:cs typeface="ＭＳ Ｐゴシック" charset="-128"/>
                </a:rPr>
                <a:t>health statistics</a:t>
              </a:r>
            </a:p>
          </p:txBody>
        </p:sp>
        <p:sp>
          <p:nvSpPr>
            <p:cNvPr id="26651" name="Text Box 27"/>
            <p:cNvSpPr txBox="1">
              <a:spLocks noChangeArrowheads="1"/>
            </p:cNvSpPr>
            <p:nvPr/>
          </p:nvSpPr>
          <p:spPr bwMode="auto">
            <a:xfrm>
              <a:off x="4845" y="3489"/>
              <a:ext cx="898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>
                  <a:ea typeface="ＭＳ Ｐゴシック" charset="-128"/>
                  <a:cs typeface="ＭＳ Ｐゴシック" charset="-128"/>
                </a:rPr>
                <a:t>forensics</a:t>
              </a:r>
            </a:p>
          </p:txBody>
        </p:sp>
        <p:sp>
          <p:nvSpPr>
            <p:cNvPr id="26652" name="Text Box 28"/>
            <p:cNvSpPr txBox="1">
              <a:spLocks noChangeArrowheads="1"/>
            </p:cNvSpPr>
            <p:nvPr/>
          </p:nvSpPr>
          <p:spPr bwMode="auto">
            <a:xfrm>
              <a:off x="4845" y="3777"/>
              <a:ext cx="898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>
                  <a:ea typeface="ＭＳ Ｐゴシック" charset="-128"/>
                  <a:cs typeface="ＭＳ Ｐゴシック" charset="-128"/>
                </a:rPr>
                <a:t>basic research</a:t>
              </a:r>
            </a:p>
          </p:txBody>
        </p:sp>
      </p:grpSp>
      <p:grpSp>
        <p:nvGrpSpPr>
          <p:cNvPr id="7" name="Group 29"/>
          <p:cNvGrpSpPr>
            <a:grpSpLocks/>
          </p:cNvGrpSpPr>
          <p:nvPr/>
        </p:nvGrpSpPr>
        <p:grpSpPr bwMode="auto">
          <a:xfrm>
            <a:off x="7162800" y="3904294"/>
            <a:ext cx="1893888" cy="2379663"/>
            <a:chOff x="4512" y="2640"/>
            <a:chExt cx="1193" cy="1499"/>
          </a:xfrm>
        </p:grpSpPr>
        <p:sp>
          <p:nvSpPr>
            <p:cNvPr id="26654" name="Text Box 30"/>
            <p:cNvSpPr txBox="1">
              <a:spLocks noChangeArrowheads="1"/>
            </p:cNvSpPr>
            <p:nvPr/>
          </p:nvSpPr>
          <p:spPr bwMode="auto">
            <a:xfrm>
              <a:off x="4752" y="2640"/>
              <a:ext cx="898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400" b="1">
                  <a:ea typeface="ＭＳ Ｐゴシック" charset="-128"/>
                  <a:cs typeface="ＭＳ Ｐゴシック" charset="-128"/>
                </a:rPr>
                <a:t>molecules</a:t>
              </a:r>
            </a:p>
          </p:txBody>
        </p:sp>
        <p:sp>
          <p:nvSpPr>
            <p:cNvPr id="26655" name="Text Box 31"/>
            <p:cNvSpPr txBox="1">
              <a:spLocks noChangeArrowheads="1"/>
            </p:cNvSpPr>
            <p:nvPr/>
          </p:nvSpPr>
          <p:spPr bwMode="auto">
            <a:xfrm>
              <a:off x="4512" y="3945"/>
              <a:ext cx="1193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400" b="1">
                  <a:ea typeface="ＭＳ Ｐゴシック" charset="-128"/>
                  <a:cs typeface="ＭＳ Ｐゴシック" charset="-128"/>
                </a:rPr>
                <a:t>experiments</a:t>
              </a:r>
            </a:p>
          </p:txBody>
        </p:sp>
      </p:grpSp>
      <p:grpSp>
        <p:nvGrpSpPr>
          <p:cNvPr id="8" name="Group 32"/>
          <p:cNvGrpSpPr>
            <a:grpSpLocks/>
          </p:cNvGrpSpPr>
          <p:nvPr/>
        </p:nvGrpSpPr>
        <p:grpSpPr bwMode="auto">
          <a:xfrm>
            <a:off x="3724275" y="4682169"/>
            <a:ext cx="1828800" cy="320675"/>
            <a:chOff x="2146" y="2565"/>
            <a:chExt cx="1612" cy="322"/>
          </a:xfrm>
        </p:grpSpPr>
        <p:sp>
          <p:nvSpPr>
            <p:cNvPr id="26657" name="Rectangle 33"/>
            <p:cNvSpPr>
              <a:spLocks noChangeArrowheads="1"/>
            </p:cNvSpPr>
            <p:nvPr/>
          </p:nvSpPr>
          <p:spPr bwMode="auto">
            <a:xfrm>
              <a:off x="2146" y="2566"/>
              <a:ext cx="230" cy="32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1">
                  <a:ea typeface="ＭＳ Ｐゴシック" charset="-128"/>
                  <a:cs typeface="ＭＳ Ｐゴシック" charset="-128"/>
                </a:rPr>
                <a:t>G</a:t>
              </a:r>
            </a:p>
          </p:txBody>
        </p:sp>
        <p:sp>
          <p:nvSpPr>
            <p:cNvPr id="26658" name="Rectangle 34"/>
            <p:cNvSpPr>
              <a:spLocks noChangeArrowheads="1"/>
            </p:cNvSpPr>
            <p:nvPr/>
          </p:nvSpPr>
          <p:spPr bwMode="auto">
            <a:xfrm>
              <a:off x="2376" y="2565"/>
              <a:ext cx="230" cy="321"/>
            </a:xfrm>
            <a:prstGeom prst="rect">
              <a:avLst/>
            </a:prstGeom>
            <a:solidFill>
              <a:srgbClr val="EE2D1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1">
                  <a:ea typeface="ＭＳ Ｐゴシック" charset="-128"/>
                  <a:cs typeface="ＭＳ Ｐゴシック" charset="-128"/>
                </a:rPr>
                <a:t>A</a:t>
              </a:r>
            </a:p>
          </p:txBody>
        </p:sp>
        <p:sp>
          <p:nvSpPr>
            <p:cNvPr id="26659" name="Rectangle 35"/>
            <p:cNvSpPr>
              <a:spLocks noChangeArrowheads="1"/>
            </p:cNvSpPr>
            <p:nvPr/>
          </p:nvSpPr>
          <p:spPr bwMode="auto">
            <a:xfrm>
              <a:off x="2606" y="2565"/>
              <a:ext cx="230" cy="321"/>
            </a:xfrm>
            <a:prstGeom prst="rect">
              <a:avLst/>
            </a:prstGeom>
            <a:solidFill>
              <a:srgbClr val="E0EF1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1">
                  <a:ea typeface="ＭＳ Ｐゴシック" charset="-128"/>
                  <a:cs typeface="ＭＳ Ｐゴシック" charset="-128"/>
                </a:rPr>
                <a:t>T</a:t>
              </a:r>
            </a:p>
          </p:txBody>
        </p:sp>
        <p:sp>
          <p:nvSpPr>
            <p:cNvPr id="26660" name="Rectangle 36"/>
            <p:cNvSpPr>
              <a:spLocks noChangeArrowheads="1"/>
            </p:cNvSpPr>
            <p:nvPr/>
          </p:nvSpPr>
          <p:spPr bwMode="auto">
            <a:xfrm>
              <a:off x="2837" y="2566"/>
              <a:ext cx="230" cy="321"/>
            </a:xfrm>
            <a:prstGeom prst="rect">
              <a:avLst/>
            </a:prstGeom>
            <a:solidFill>
              <a:srgbClr val="E0EF1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1">
                  <a:ea typeface="ＭＳ Ｐゴシック" charset="-128"/>
                  <a:cs typeface="ＭＳ Ｐゴシック" charset="-128"/>
                </a:rPr>
                <a:t>T</a:t>
              </a:r>
            </a:p>
          </p:txBody>
        </p:sp>
        <p:sp>
          <p:nvSpPr>
            <p:cNvPr id="26661" name="Rectangle 37"/>
            <p:cNvSpPr>
              <a:spLocks noChangeArrowheads="1"/>
            </p:cNvSpPr>
            <p:nvPr/>
          </p:nvSpPr>
          <p:spPr bwMode="auto">
            <a:xfrm>
              <a:off x="3067" y="2565"/>
              <a:ext cx="230" cy="321"/>
            </a:xfrm>
            <a:prstGeom prst="rect">
              <a:avLst/>
            </a:prstGeom>
            <a:solidFill>
              <a:srgbClr val="EE2D1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1">
                  <a:ea typeface="ＭＳ Ｐゴシック" charset="-128"/>
                  <a:cs typeface="ＭＳ Ｐゴシック" charset="-128"/>
                </a:rPr>
                <a:t>A</a:t>
              </a:r>
            </a:p>
          </p:txBody>
        </p:sp>
        <p:sp>
          <p:nvSpPr>
            <p:cNvPr id="26662" name="Rectangle 38"/>
            <p:cNvSpPr>
              <a:spLocks noChangeArrowheads="1"/>
            </p:cNvSpPr>
            <p:nvPr/>
          </p:nvSpPr>
          <p:spPr bwMode="auto">
            <a:xfrm>
              <a:off x="3297" y="2565"/>
              <a:ext cx="230" cy="321"/>
            </a:xfrm>
            <a:prstGeom prst="rect">
              <a:avLst/>
            </a:prstGeom>
            <a:solidFill>
              <a:srgbClr val="29CB1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1">
                  <a:ea typeface="ＭＳ Ｐゴシック" charset="-128"/>
                  <a:cs typeface="ＭＳ Ｐゴシック" charset="-128"/>
                </a:rPr>
                <a:t>C</a:t>
              </a:r>
            </a:p>
          </p:txBody>
        </p:sp>
        <p:sp>
          <p:nvSpPr>
            <p:cNvPr id="26663" name="Rectangle 39"/>
            <p:cNvSpPr>
              <a:spLocks noChangeArrowheads="1"/>
            </p:cNvSpPr>
            <p:nvPr/>
          </p:nvSpPr>
          <p:spPr bwMode="auto">
            <a:xfrm>
              <a:off x="3528" y="2565"/>
              <a:ext cx="230" cy="321"/>
            </a:xfrm>
            <a:prstGeom prst="rect">
              <a:avLst/>
            </a:prstGeom>
            <a:solidFill>
              <a:srgbClr val="EE2D1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400" b="1">
                  <a:ea typeface="ＭＳ Ｐゴシック" charset="-128"/>
                  <a:cs typeface="ＭＳ Ｐゴシック" charset="-128"/>
                </a:rPr>
                <a:t>A</a:t>
              </a:r>
            </a:p>
          </p:txBody>
        </p:sp>
      </p:grpSp>
      <p:grpSp>
        <p:nvGrpSpPr>
          <p:cNvPr id="9" name="Group 40"/>
          <p:cNvGrpSpPr>
            <a:grpSpLocks/>
          </p:cNvGrpSpPr>
          <p:nvPr/>
        </p:nvGrpSpPr>
        <p:grpSpPr bwMode="auto">
          <a:xfrm>
            <a:off x="6753225" y="4129719"/>
            <a:ext cx="714375" cy="2079625"/>
            <a:chOff x="4254" y="2772"/>
            <a:chExt cx="450" cy="1310"/>
          </a:xfrm>
        </p:grpSpPr>
        <p:sp>
          <p:nvSpPr>
            <p:cNvPr id="26665" name="Arc 41"/>
            <p:cNvSpPr>
              <a:spLocks/>
            </p:cNvSpPr>
            <p:nvPr/>
          </p:nvSpPr>
          <p:spPr bwMode="auto">
            <a:xfrm rot="16200000" flipV="1">
              <a:off x="4430" y="2746"/>
              <a:ext cx="247" cy="300"/>
            </a:xfrm>
            <a:custGeom>
              <a:avLst/>
              <a:gdLst>
                <a:gd name="G0" fmla="+- 0 0 0"/>
                <a:gd name="G1" fmla="+- 3641 0 0"/>
                <a:gd name="G2" fmla="+- 21600 0 0"/>
                <a:gd name="T0" fmla="*/ 21291 w 21600"/>
                <a:gd name="T1" fmla="*/ 0 h 25045"/>
                <a:gd name="T2" fmla="*/ 2905 w 21600"/>
                <a:gd name="T3" fmla="*/ 25045 h 25045"/>
                <a:gd name="T4" fmla="*/ 0 w 21600"/>
                <a:gd name="T5" fmla="*/ 3641 h 25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5045" fill="none" extrusionOk="0">
                  <a:moveTo>
                    <a:pt x="21290" y="0"/>
                  </a:moveTo>
                  <a:cubicBezTo>
                    <a:pt x="21496" y="1202"/>
                    <a:pt x="21600" y="2420"/>
                    <a:pt x="21600" y="3641"/>
                  </a:cubicBezTo>
                  <a:cubicBezTo>
                    <a:pt x="21600" y="14447"/>
                    <a:pt x="13613" y="23591"/>
                    <a:pt x="2904" y="25044"/>
                  </a:cubicBezTo>
                </a:path>
                <a:path w="21600" h="25045" stroke="0" extrusionOk="0">
                  <a:moveTo>
                    <a:pt x="21290" y="0"/>
                  </a:moveTo>
                  <a:cubicBezTo>
                    <a:pt x="21496" y="1202"/>
                    <a:pt x="21600" y="2420"/>
                    <a:pt x="21600" y="3641"/>
                  </a:cubicBezTo>
                  <a:cubicBezTo>
                    <a:pt x="21600" y="14447"/>
                    <a:pt x="13613" y="23591"/>
                    <a:pt x="2904" y="25044"/>
                  </a:cubicBezTo>
                  <a:lnTo>
                    <a:pt x="0" y="3641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66" name="Arc 42"/>
            <p:cNvSpPr>
              <a:spLocks/>
            </p:cNvSpPr>
            <p:nvPr/>
          </p:nvSpPr>
          <p:spPr bwMode="auto">
            <a:xfrm rot="5400000">
              <a:off x="4307" y="3835"/>
              <a:ext cx="194" cy="300"/>
            </a:xfrm>
            <a:custGeom>
              <a:avLst/>
              <a:gdLst>
                <a:gd name="G0" fmla="+- 0 0 0"/>
                <a:gd name="G1" fmla="+- 3641 0 0"/>
                <a:gd name="G2" fmla="+- 21600 0 0"/>
                <a:gd name="T0" fmla="*/ 21291 w 21600"/>
                <a:gd name="T1" fmla="*/ 0 h 25045"/>
                <a:gd name="T2" fmla="*/ 2905 w 21600"/>
                <a:gd name="T3" fmla="*/ 25045 h 25045"/>
                <a:gd name="T4" fmla="*/ 0 w 21600"/>
                <a:gd name="T5" fmla="*/ 3641 h 25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5045" fill="none" extrusionOk="0">
                  <a:moveTo>
                    <a:pt x="21290" y="0"/>
                  </a:moveTo>
                  <a:cubicBezTo>
                    <a:pt x="21496" y="1202"/>
                    <a:pt x="21600" y="2420"/>
                    <a:pt x="21600" y="3641"/>
                  </a:cubicBezTo>
                  <a:cubicBezTo>
                    <a:pt x="21600" y="14447"/>
                    <a:pt x="13613" y="23591"/>
                    <a:pt x="2904" y="25044"/>
                  </a:cubicBezTo>
                </a:path>
                <a:path w="21600" h="25045" stroke="0" extrusionOk="0">
                  <a:moveTo>
                    <a:pt x="21290" y="0"/>
                  </a:moveTo>
                  <a:cubicBezTo>
                    <a:pt x="21496" y="1202"/>
                    <a:pt x="21600" y="2420"/>
                    <a:pt x="21600" y="3641"/>
                  </a:cubicBezTo>
                  <a:cubicBezTo>
                    <a:pt x="21600" y="14447"/>
                    <a:pt x="13613" y="23591"/>
                    <a:pt x="2904" y="25044"/>
                  </a:cubicBezTo>
                  <a:lnTo>
                    <a:pt x="0" y="3641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5" grpId="0" animBg="1"/>
      <p:bldP spid="26646" grpId="0" animBg="1"/>
      <p:bldP spid="26647" grpId="0" animBg="1"/>
      <p:bldP spid="26647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818981" y="202077"/>
            <a:ext cx="7553325" cy="609600"/>
          </a:xfrm>
        </p:spPr>
        <p:txBody>
          <a:bodyPr anchor="ctr"/>
          <a:lstStyle/>
          <a:p>
            <a:r>
              <a:rPr lang="en-US" sz="3200" b="1" dirty="0"/>
              <a:t>Personal</a:t>
            </a: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1506538" y="2286000"/>
            <a:ext cx="1371600" cy="1219200"/>
          </a:xfrm>
          <a:prstGeom prst="rect">
            <a:avLst/>
          </a:prstGeom>
          <a:solidFill>
            <a:srgbClr val="45C751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45C751"/>
            </a:extrusionClr>
          </a:sp3d>
        </p:spPr>
        <p:txBody>
          <a:bodyPr wrap="none" anchor="ctr">
            <a:prstTxWarp prst="textNoShape">
              <a:avLst/>
            </a:prstTxWarp>
            <a:flatTx/>
          </a:bodyPr>
          <a:lstStyle/>
          <a:p>
            <a:pPr algn="ctr"/>
            <a:r>
              <a:rPr lang="en-US" sz="2800" b="1">
                <a:ea typeface="ＭＳ Ｐゴシック" charset="-128"/>
                <a:cs typeface="ＭＳ Ｐゴシック" charset="-128"/>
              </a:rPr>
              <a:t>Box 1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1447800" y="3810000"/>
            <a:ext cx="1525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>
                <a:ea typeface="ＭＳ Ｐゴシック" charset="-128"/>
                <a:cs typeface="ＭＳ Ｐゴシック" charset="-128"/>
              </a:rPr>
              <a:t>MY GENES</a:t>
            </a:r>
          </a:p>
        </p:txBody>
      </p:sp>
      <p:sp>
        <p:nvSpPr>
          <p:cNvPr id="28677" name="Arc 5"/>
          <p:cNvSpPr>
            <a:spLocks/>
          </p:cNvSpPr>
          <p:nvPr/>
        </p:nvSpPr>
        <p:spPr bwMode="auto">
          <a:xfrm rot="10800000" flipV="1">
            <a:off x="914400" y="2895600"/>
            <a:ext cx="350838" cy="1017588"/>
          </a:xfrm>
          <a:custGeom>
            <a:avLst/>
            <a:gdLst>
              <a:gd name="G0" fmla="+- 731 0 0"/>
              <a:gd name="G1" fmla="+- 21600 0 0"/>
              <a:gd name="G2" fmla="+- 21600 0 0"/>
              <a:gd name="T0" fmla="*/ 0 w 22331"/>
              <a:gd name="T1" fmla="*/ 12 h 43004"/>
              <a:gd name="T2" fmla="*/ 3636 w 22331"/>
              <a:gd name="T3" fmla="*/ 43004 h 43004"/>
              <a:gd name="T4" fmla="*/ 731 w 22331"/>
              <a:gd name="T5" fmla="*/ 21600 h 430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2331" h="43004" fill="none" extrusionOk="0">
                <a:moveTo>
                  <a:pt x="0" y="12"/>
                </a:moveTo>
                <a:cubicBezTo>
                  <a:pt x="243" y="4"/>
                  <a:pt x="487" y="-1"/>
                  <a:pt x="731" y="-1"/>
                </a:cubicBezTo>
                <a:cubicBezTo>
                  <a:pt x="12660" y="0"/>
                  <a:pt x="22331" y="9670"/>
                  <a:pt x="22331" y="21600"/>
                </a:cubicBezTo>
                <a:cubicBezTo>
                  <a:pt x="22331" y="32406"/>
                  <a:pt x="14344" y="41550"/>
                  <a:pt x="3635" y="43003"/>
                </a:cubicBezTo>
              </a:path>
              <a:path w="22331" h="43004" stroke="0" extrusionOk="0">
                <a:moveTo>
                  <a:pt x="0" y="12"/>
                </a:moveTo>
                <a:cubicBezTo>
                  <a:pt x="243" y="4"/>
                  <a:pt x="487" y="-1"/>
                  <a:pt x="731" y="-1"/>
                </a:cubicBezTo>
                <a:cubicBezTo>
                  <a:pt x="12660" y="0"/>
                  <a:pt x="22331" y="9670"/>
                  <a:pt x="22331" y="21600"/>
                </a:cubicBezTo>
                <a:cubicBezTo>
                  <a:pt x="22331" y="32406"/>
                  <a:pt x="14344" y="41550"/>
                  <a:pt x="3635" y="43003"/>
                </a:cubicBezTo>
                <a:lnTo>
                  <a:pt x="731" y="21600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406775" y="2286000"/>
            <a:ext cx="4365625" cy="1219200"/>
            <a:chOff x="2146" y="1440"/>
            <a:chExt cx="2750" cy="768"/>
          </a:xfrm>
        </p:grpSpPr>
        <p:sp>
          <p:nvSpPr>
            <p:cNvPr id="28679" name="Rectangle 7"/>
            <p:cNvSpPr>
              <a:spLocks noChangeArrowheads="1"/>
            </p:cNvSpPr>
            <p:nvPr/>
          </p:nvSpPr>
          <p:spPr bwMode="auto">
            <a:xfrm>
              <a:off x="4032" y="1440"/>
              <a:ext cx="864" cy="768"/>
            </a:xfrm>
            <a:prstGeom prst="rect">
              <a:avLst/>
            </a:prstGeom>
            <a:solidFill>
              <a:srgbClr val="F1A959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1A959"/>
              </a:extrusionClr>
            </a:sp3d>
          </p:spPr>
          <p:txBody>
            <a:bodyPr wrap="none" anchor="ctr">
              <a:prstTxWarp prst="textNoShape">
                <a:avLst/>
              </a:prstTxWarp>
              <a:flatTx/>
            </a:bodyPr>
            <a:lstStyle/>
            <a:p>
              <a:pPr algn="ctr"/>
              <a:r>
                <a:rPr lang="en-US" sz="2800" b="1">
                  <a:ea typeface="ＭＳ Ｐゴシック" charset="-128"/>
                  <a:cs typeface="ＭＳ Ｐゴシック" charset="-128"/>
                </a:rPr>
                <a:t>Box 2</a:t>
              </a:r>
            </a:p>
          </p:txBody>
        </p:sp>
        <p:sp>
          <p:nvSpPr>
            <p:cNvPr id="28680" name="Line 8"/>
            <p:cNvSpPr>
              <a:spLocks noChangeShapeType="1"/>
            </p:cNvSpPr>
            <p:nvPr/>
          </p:nvSpPr>
          <p:spPr bwMode="auto">
            <a:xfrm>
              <a:off x="2146" y="1824"/>
              <a:ext cx="1632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  <a:effectLst>
              <a:outerShdw blurRad="63500"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681" name="Text Box 9"/>
          <p:cNvSpPr txBox="1">
            <a:spLocks noChangeArrowheads="1"/>
          </p:cNvSpPr>
          <p:nvPr/>
        </p:nvSpPr>
        <p:spPr bwMode="auto">
          <a:xfrm>
            <a:off x="5765800" y="4648200"/>
            <a:ext cx="2997200" cy="762000"/>
          </a:xfrm>
          <a:prstGeom prst="rect">
            <a:avLst/>
          </a:prstGeom>
          <a:solidFill>
            <a:srgbClr val="C8E5F8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>
                <a:ea typeface="ＭＳ Ｐゴシック" charset="-128"/>
                <a:cs typeface="ＭＳ Ｐゴシック" charset="-128"/>
              </a:rPr>
              <a:t>How will drugs X, Y, Z affect </a:t>
            </a:r>
            <a:r>
              <a:rPr lang="en-US" sz="2400" b="1">
                <a:ea typeface="ＭＳ Ｐゴシック" charset="-128"/>
                <a:cs typeface="ＭＳ Ｐゴシック" charset="-128"/>
              </a:rPr>
              <a:t>ME</a:t>
            </a:r>
            <a:r>
              <a:rPr lang="en-US" sz="2000" b="1">
                <a:ea typeface="ＭＳ Ｐゴシック" charset="-128"/>
                <a:cs typeface="ＭＳ Ｐゴシック" charset="-128"/>
              </a:rPr>
              <a:t>?</a:t>
            </a:r>
          </a:p>
        </p:txBody>
      </p: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5997575" y="2894013"/>
            <a:ext cx="2613025" cy="1312862"/>
            <a:chOff x="3778" y="1823"/>
            <a:chExt cx="1646" cy="827"/>
          </a:xfrm>
        </p:grpSpPr>
        <p:sp>
          <p:nvSpPr>
            <p:cNvPr id="28683" name="Text Box 11"/>
            <p:cNvSpPr txBox="1">
              <a:spLocks noChangeArrowheads="1"/>
            </p:cNvSpPr>
            <p:nvPr/>
          </p:nvSpPr>
          <p:spPr bwMode="auto">
            <a:xfrm>
              <a:off x="3778" y="2400"/>
              <a:ext cx="138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b="1">
                  <a:ea typeface="ＭＳ Ｐゴシック" charset="-128"/>
                  <a:cs typeface="ＭＳ Ｐゴシック" charset="-128"/>
                </a:rPr>
                <a:t>MY TREATMENT</a:t>
              </a:r>
            </a:p>
          </p:txBody>
        </p:sp>
        <p:sp>
          <p:nvSpPr>
            <p:cNvPr id="28684" name="Arc 12"/>
            <p:cNvSpPr>
              <a:spLocks/>
            </p:cNvSpPr>
            <p:nvPr/>
          </p:nvSpPr>
          <p:spPr bwMode="auto">
            <a:xfrm flipV="1">
              <a:off x="5203" y="1823"/>
              <a:ext cx="221" cy="641"/>
            </a:xfrm>
            <a:custGeom>
              <a:avLst/>
              <a:gdLst>
                <a:gd name="G0" fmla="+- 731 0 0"/>
                <a:gd name="G1" fmla="+- 21600 0 0"/>
                <a:gd name="G2" fmla="+- 21600 0 0"/>
                <a:gd name="T0" fmla="*/ 0 w 22331"/>
                <a:gd name="T1" fmla="*/ 12 h 43004"/>
                <a:gd name="T2" fmla="*/ 3636 w 22331"/>
                <a:gd name="T3" fmla="*/ 43004 h 43004"/>
                <a:gd name="T4" fmla="*/ 731 w 22331"/>
                <a:gd name="T5" fmla="*/ 21600 h 43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331" h="43004" fill="none" extrusionOk="0">
                  <a:moveTo>
                    <a:pt x="0" y="12"/>
                  </a:moveTo>
                  <a:cubicBezTo>
                    <a:pt x="243" y="4"/>
                    <a:pt x="487" y="-1"/>
                    <a:pt x="731" y="-1"/>
                  </a:cubicBezTo>
                  <a:cubicBezTo>
                    <a:pt x="12660" y="0"/>
                    <a:pt x="22331" y="9670"/>
                    <a:pt x="22331" y="21600"/>
                  </a:cubicBezTo>
                  <a:cubicBezTo>
                    <a:pt x="22331" y="32406"/>
                    <a:pt x="14344" y="41550"/>
                    <a:pt x="3635" y="43003"/>
                  </a:cubicBezTo>
                </a:path>
                <a:path w="22331" h="43004" stroke="0" extrusionOk="0">
                  <a:moveTo>
                    <a:pt x="0" y="12"/>
                  </a:moveTo>
                  <a:cubicBezTo>
                    <a:pt x="243" y="4"/>
                    <a:pt x="487" y="-1"/>
                    <a:pt x="731" y="-1"/>
                  </a:cubicBezTo>
                  <a:cubicBezTo>
                    <a:pt x="12660" y="0"/>
                    <a:pt x="22331" y="9670"/>
                    <a:pt x="22331" y="21600"/>
                  </a:cubicBezTo>
                  <a:cubicBezTo>
                    <a:pt x="22331" y="32406"/>
                    <a:pt x="14344" y="41550"/>
                    <a:pt x="3635" y="43003"/>
                  </a:cubicBezTo>
                  <a:lnTo>
                    <a:pt x="731" y="21600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685" name="Text Box 13"/>
          <p:cNvSpPr txBox="1">
            <a:spLocks noChangeArrowheads="1"/>
          </p:cNvSpPr>
          <p:nvPr/>
        </p:nvSpPr>
        <p:spPr bwMode="auto">
          <a:xfrm>
            <a:off x="5613400" y="5730875"/>
            <a:ext cx="3302000" cy="762000"/>
          </a:xfrm>
          <a:prstGeom prst="rect">
            <a:avLst/>
          </a:prstGeom>
          <a:solidFill>
            <a:srgbClr val="C8E5F8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>
                <a:ea typeface="ＭＳ Ｐゴシック" charset="-128"/>
                <a:cs typeface="ＭＳ Ｐゴシック" charset="-128"/>
              </a:rPr>
              <a:t>How will </a:t>
            </a:r>
            <a:r>
              <a:rPr lang="en-US" sz="2400" b="1">
                <a:ea typeface="ＭＳ Ｐゴシック" charset="-128"/>
                <a:cs typeface="ＭＳ Ｐゴシック" charset="-128"/>
              </a:rPr>
              <a:t>MY BODY</a:t>
            </a:r>
            <a:r>
              <a:rPr lang="en-US" sz="2000" b="1">
                <a:ea typeface="ＭＳ Ｐゴシック" charset="-128"/>
                <a:cs typeface="ＭＳ Ｐゴシック" charset="-128"/>
              </a:rPr>
              <a:t> metabolize drugs X, Y, Z?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1" grpId="0" animBg="1"/>
      <p:bldP spid="2868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1506538" y="2286000"/>
            <a:ext cx="1371600" cy="1219200"/>
          </a:xfrm>
          <a:prstGeom prst="rect">
            <a:avLst/>
          </a:prstGeom>
          <a:solidFill>
            <a:srgbClr val="45C751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45C751"/>
            </a:extrusionClr>
          </a:sp3d>
        </p:spPr>
        <p:txBody>
          <a:bodyPr wrap="none" anchor="ctr">
            <a:prstTxWarp prst="textNoShape">
              <a:avLst/>
            </a:prstTxWarp>
            <a:flatTx/>
          </a:bodyPr>
          <a:lstStyle/>
          <a:p>
            <a:pPr algn="ctr"/>
            <a:r>
              <a:rPr lang="en-US" sz="2800" b="1">
                <a:ea typeface="ＭＳ Ｐゴシック" charset="-128"/>
                <a:cs typeface="ＭＳ Ｐゴシック" charset="-128"/>
              </a:rPr>
              <a:t>Box 1</a:t>
            </a: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1336675" y="3746500"/>
            <a:ext cx="2333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>
                <a:ea typeface="ＭＳ Ｐゴシック" charset="-128"/>
                <a:cs typeface="ＭＳ Ｐゴシック" charset="-128"/>
              </a:rPr>
              <a:t>NEW PATHOGEN</a:t>
            </a:r>
          </a:p>
        </p:txBody>
      </p:sp>
      <p:sp>
        <p:nvSpPr>
          <p:cNvPr id="30725" name="Arc 5"/>
          <p:cNvSpPr>
            <a:spLocks/>
          </p:cNvSpPr>
          <p:nvPr/>
        </p:nvSpPr>
        <p:spPr bwMode="auto">
          <a:xfrm rot="10800000" flipV="1">
            <a:off x="914400" y="2895600"/>
            <a:ext cx="350838" cy="1017588"/>
          </a:xfrm>
          <a:custGeom>
            <a:avLst/>
            <a:gdLst>
              <a:gd name="G0" fmla="+- 731 0 0"/>
              <a:gd name="G1" fmla="+- 21600 0 0"/>
              <a:gd name="G2" fmla="+- 21600 0 0"/>
              <a:gd name="T0" fmla="*/ 0 w 22331"/>
              <a:gd name="T1" fmla="*/ 12 h 43004"/>
              <a:gd name="T2" fmla="*/ 3636 w 22331"/>
              <a:gd name="T3" fmla="*/ 43004 h 43004"/>
              <a:gd name="T4" fmla="*/ 731 w 22331"/>
              <a:gd name="T5" fmla="*/ 21600 h 430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2331" h="43004" fill="none" extrusionOk="0">
                <a:moveTo>
                  <a:pt x="0" y="12"/>
                </a:moveTo>
                <a:cubicBezTo>
                  <a:pt x="243" y="4"/>
                  <a:pt x="487" y="-1"/>
                  <a:pt x="731" y="-1"/>
                </a:cubicBezTo>
                <a:cubicBezTo>
                  <a:pt x="12660" y="0"/>
                  <a:pt x="22331" y="9670"/>
                  <a:pt x="22331" y="21600"/>
                </a:cubicBezTo>
                <a:cubicBezTo>
                  <a:pt x="22331" y="32406"/>
                  <a:pt x="14344" y="41550"/>
                  <a:pt x="3635" y="43003"/>
                </a:cubicBezTo>
              </a:path>
              <a:path w="22331" h="43004" stroke="0" extrusionOk="0">
                <a:moveTo>
                  <a:pt x="0" y="12"/>
                </a:moveTo>
                <a:cubicBezTo>
                  <a:pt x="243" y="4"/>
                  <a:pt x="487" y="-1"/>
                  <a:pt x="731" y="-1"/>
                </a:cubicBezTo>
                <a:cubicBezTo>
                  <a:pt x="12660" y="0"/>
                  <a:pt x="22331" y="9670"/>
                  <a:pt x="22331" y="21600"/>
                </a:cubicBezTo>
                <a:cubicBezTo>
                  <a:pt x="22331" y="32406"/>
                  <a:pt x="14344" y="41550"/>
                  <a:pt x="3635" y="43003"/>
                </a:cubicBezTo>
                <a:lnTo>
                  <a:pt x="731" y="21600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406775" y="2286000"/>
            <a:ext cx="4365625" cy="1219200"/>
            <a:chOff x="2146" y="1440"/>
            <a:chExt cx="2750" cy="768"/>
          </a:xfrm>
        </p:grpSpPr>
        <p:sp>
          <p:nvSpPr>
            <p:cNvPr id="30727" name="Rectangle 7"/>
            <p:cNvSpPr>
              <a:spLocks noChangeArrowheads="1"/>
            </p:cNvSpPr>
            <p:nvPr/>
          </p:nvSpPr>
          <p:spPr bwMode="auto">
            <a:xfrm>
              <a:off x="4032" y="1440"/>
              <a:ext cx="864" cy="768"/>
            </a:xfrm>
            <a:prstGeom prst="rect">
              <a:avLst/>
            </a:prstGeom>
            <a:solidFill>
              <a:srgbClr val="F1A959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1A959"/>
              </a:extrusionClr>
            </a:sp3d>
          </p:spPr>
          <p:txBody>
            <a:bodyPr wrap="none" anchor="ctr">
              <a:prstTxWarp prst="textNoShape">
                <a:avLst/>
              </a:prstTxWarp>
              <a:flatTx/>
            </a:bodyPr>
            <a:lstStyle/>
            <a:p>
              <a:pPr algn="ctr"/>
              <a:r>
                <a:rPr lang="en-US" sz="2800" b="1">
                  <a:ea typeface="ＭＳ Ｐゴシック" charset="-128"/>
                  <a:cs typeface="ＭＳ Ｐゴシック" charset="-128"/>
                </a:rPr>
                <a:t>Box 2</a:t>
              </a:r>
            </a:p>
          </p:txBody>
        </p:sp>
        <p:sp>
          <p:nvSpPr>
            <p:cNvPr id="30728" name="Line 8"/>
            <p:cNvSpPr>
              <a:spLocks noChangeShapeType="1"/>
            </p:cNvSpPr>
            <p:nvPr/>
          </p:nvSpPr>
          <p:spPr bwMode="auto">
            <a:xfrm>
              <a:off x="2146" y="1824"/>
              <a:ext cx="1632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  <a:effectLst>
              <a:outerShdw blurRad="63500"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0729" name="Text Box 9"/>
          <p:cNvSpPr txBox="1">
            <a:spLocks noChangeArrowheads="1"/>
          </p:cNvSpPr>
          <p:nvPr/>
        </p:nvSpPr>
        <p:spPr bwMode="auto">
          <a:xfrm>
            <a:off x="5581650" y="4467225"/>
            <a:ext cx="2997200" cy="457200"/>
          </a:xfrm>
          <a:prstGeom prst="rect">
            <a:avLst/>
          </a:prstGeom>
          <a:solidFill>
            <a:srgbClr val="C8E5F8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>
                <a:ea typeface="ＭＳ Ｐゴシック" charset="-128"/>
                <a:cs typeface="ＭＳ Ｐゴシック" charset="-128"/>
              </a:rPr>
              <a:t>Analyze the </a:t>
            </a:r>
            <a:r>
              <a:rPr lang="en-US" sz="2400" b="1">
                <a:ea typeface="ＭＳ Ｐゴシック" charset="-128"/>
                <a:cs typeface="ＭＳ Ｐゴシック" charset="-128"/>
              </a:rPr>
              <a:t>PARTS</a:t>
            </a:r>
          </a:p>
        </p:txBody>
      </p: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5791200" y="2819400"/>
            <a:ext cx="2895600" cy="1387475"/>
            <a:chOff x="3648" y="1776"/>
            <a:chExt cx="1824" cy="874"/>
          </a:xfrm>
        </p:grpSpPr>
        <p:sp>
          <p:nvSpPr>
            <p:cNvPr id="30731" name="Text Box 11"/>
            <p:cNvSpPr txBox="1">
              <a:spLocks noChangeArrowheads="1"/>
            </p:cNvSpPr>
            <p:nvPr/>
          </p:nvSpPr>
          <p:spPr bwMode="auto">
            <a:xfrm>
              <a:off x="3648" y="2400"/>
              <a:ext cx="155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b="1">
                  <a:ea typeface="ＭＳ Ｐゴシック" charset="-128"/>
                  <a:cs typeface="ＭＳ Ｐゴシック" charset="-128"/>
                </a:rPr>
                <a:t>RAPID RESPONSE</a:t>
              </a:r>
            </a:p>
          </p:txBody>
        </p:sp>
        <p:sp>
          <p:nvSpPr>
            <p:cNvPr id="30732" name="Arc 12"/>
            <p:cNvSpPr>
              <a:spLocks/>
            </p:cNvSpPr>
            <p:nvPr/>
          </p:nvSpPr>
          <p:spPr bwMode="auto">
            <a:xfrm flipV="1">
              <a:off x="5251" y="1776"/>
              <a:ext cx="221" cy="641"/>
            </a:xfrm>
            <a:custGeom>
              <a:avLst/>
              <a:gdLst>
                <a:gd name="G0" fmla="+- 731 0 0"/>
                <a:gd name="G1" fmla="+- 21600 0 0"/>
                <a:gd name="G2" fmla="+- 21600 0 0"/>
                <a:gd name="T0" fmla="*/ 0 w 22331"/>
                <a:gd name="T1" fmla="*/ 12 h 43004"/>
                <a:gd name="T2" fmla="*/ 3636 w 22331"/>
                <a:gd name="T3" fmla="*/ 43004 h 43004"/>
                <a:gd name="T4" fmla="*/ 731 w 22331"/>
                <a:gd name="T5" fmla="*/ 21600 h 43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331" h="43004" fill="none" extrusionOk="0">
                  <a:moveTo>
                    <a:pt x="0" y="12"/>
                  </a:moveTo>
                  <a:cubicBezTo>
                    <a:pt x="243" y="4"/>
                    <a:pt x="487" y="-1"/>
                    <a:pt x="731" y="-1"/>
                  </a:cubicBezTo>
                  <a:cubicBezTo>
                    <a:pt x="12660" y="0"/>
                    <a:pt x="22331" y="9670"/>
                    <a:pt x="22331" y="21600"/>
                  </a:cubicBezTo>
                  <a:cubicBezTo>
                    <a:pt x="22331" y="32406"/>
                    <a:pt x="14344" y="41550"/>
                    <a:pt x="3635" y="43003"/>
                  </a:cubicBezTo>
                </a:path>
                <a:path w="22331" h="43004" stroke="0" extrusionOk="0">
                  <a:moveTo>
                    <a:pt x="0" y="12"/>
                  </a:moveTo>
                  <a:cubicBezTo>
                    <a:pt x="243" y="4"/>
                    <a:pt x="487" y="-1"/>
                    <a:pt x="731" y="-1"/>
                  </a:cubicBezTo>
                  <a:cubicBezTo>
                    <a:pt x="12660" y="0"/>
                    <a:pt x="22331" y="9670"/>
                    <a:pt x="22331" y="21600"/>
                  </a:cubicBezTo>
                  <a:cubicBezTo>
                    <a:pt x="22331" y="32406"/>
                    <a:pt x="14344" y="41550"/>
                    <a:pt x="3635" y="43003"/>
                  </a:cubicBezTo>
                  <a:lnTo>
                    <a:pt x="731" y="21600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0733" name="Text Box 13"/>
          <p:cNvSpPr txBox="1">
            <a:spLocks noChangeArrowheads="1"/>
          </p:cNvSpPr>
          <p:nvPr/>
        </p:nvSpPr>
        <p:spPr bwMode="auto">
          <a:xfrm>
            <a:off x="5372100" y="5159375"/>
            <a:ext cx="3302000" cy="762000"/>
          </a:xfrm>
          <a:prstGeom prst="rect">
            <a:avLst/>
          </a:prstGeom>
          <a:solidFill>
            <a:srgbClr val="C8E5F8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>
                <a:ea typeface="ＭＳ Ｐゴシック" charset="-128"/>
                <a:cs typeface="ＭＳ Ｐゴシック" charset="-128"/>
              </a:rPr>
              <a:t>Test existing </a:t>
            </a:r>
            <a:r>
              <a:rPr lang="en-US" sz="2400" b="1">
                <a:ea typeface="ＭＳ Ｐゴシック" charset="-128"/>
                <a:cs typeface="ＭＳ Ｐゴシック" charset="-128"/>
              </a:rPr>
              <a:t>DRUGS</a:t>
            </a:r>
            <a:r>
              <a:rPr lang="en-US" sz="2000" b="1">
                <a:ea typeface="ＭＳ Ｐゴシック" charset="-128"/>
                <a:cs typeface="ＭＳ Ｐゴシック" charset="-128"/>
              </a:rPr>
              <a:t> at many sites</a:t>
            </a:r>
          </a:p>
        </p:txBody>
      </p:sp>
      <p:sp>
        <p:nvSpPr>
          <p:cNvPr id="30734" name="Text Box 14"/>
          <p:cNvSpPr txBox="1">
            <a:spLocks noChangeArrowheads="1"/>
          </p:cNvSpPr>
          <p:nvPr/>
        </p:nvSpPr>
        <p:spPr bwMode="auto">
          <a:xfrm>
            <a:off x="5537200" y="6143625"/>
            <a:ext cx="3378200" cy="457200"/>
          </a:xfrm>
          <a:prstGeom prst="rect">
            <a:avLst/>
          </a:prstGeom>
          <a:solidFill>
            <a:srgbClr val="C8E5F8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>
                <a:ea typeface="ＭＳ Ｐゴシック" charset="-128"/>
                <a:cs typeface="ＭＳ Ｐゴシック" charset="-128"/>
              </a:rPr>
              <a:t>Preliminary </a:t>
            </a:r>
            <a:r>
              <a:rPr lang="en-US" sz="2400" b="1">
                <a:ea typeface="ＭＳ Ｐゴシック" charset="-128"/>
                <a:cs typeface="ＭＳ Ｐゴシック" charset="-128"/>
              </a:rPr>
              <a:t>VACCINE</a:t>
            </a:r>
            <a:endParaRPr lang="en-US" sz="2800" b="1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818981" y="202077"/>
            <a:ext cx="75533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kumimoji="0" lang="en-US" sz="25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algn="ctr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ctr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ctr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ctr" rt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200" dirty="0" smtClean="0"/>
              <a:t>Community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9" grpId="0" animBg="1"/>
      <p:bldP spid="30733" grpId="0" animBg="1"/>
      <p:bldP spid="3073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1543050" y="3524211"/>
            <a:ext cx="1243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>
                <a:ea typeface="ＭＳ Ｐゴシック" charset="-128"/>
                <a:cs typeface="ＭＳ Ｐゴシック" charset="-128"/>
              </a:rPr>
              <a:t>MY IDEA</a:t>
            </a:r>
          </a:p>
        </p:txBody>
      </p:sp>
      <p:sp>
        <p:nvSpPr>
          <p:cNvPr id="32772" name="Arc 4"/>
          <p:cNvSpPr>
            <a:spLocks/>
          </p:cNvSpPr>
          <p:nvPr/>
        </p:nvSpPr>
        <p:spPr bwMode="auto">
          <a:xfrm rot="10800000" flipV="1">
            <a:off x="836613" y="2419311"/>
            <a:ext cx="474662" cy="1447800"/>
          </a:xfrm>
          <a:custGeom>
            <a:avLst/>
            <a:gdLst>
              <a:gd name="G0" fmla="+- 8567 0 0"/>
              <a:gd name="G1" fmla="+- 21600 0 0"/>
              <a:gd name="G2" fmla="+- 21600 0 0"/>
              <a:gd name="T0" fmla="*/ 7836 w 30167"/>
              <a:gd name="T1" fmla="*/ 12 h 43200"/>
              <a:gd name="T2" fmla="*/ 0 w 30167"/>
              <a:gd name="T3" fmla="*/ 41429 h 43200"/>
              <a:gd name="T4" fmla="*/ 8567 w 30167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167" h="43200" fill="none" extrusionOk="0">
                <a:moveTo>
                  <a:pt x="7836" y="12"/>
                </a:moveTo>
                <a:cubicBezTo>
                  <a:pt x="8079" y="4"/>
                  <a:pt x="8323" y="-1"/>
                  <a:pt x="8567" y="-1"/>
                </a:cubicBezTo>
                <a:cubicBezTo>
                  <a:pt x="20496" y="0"/>
                  <a:pt x="30167" y="9670"/>
                  <a:pt x="30167" y="21600"/>
                </a:cubicBezTo>
                <a:cubicBezTo>
                  <a:pt x="30167" y="33529"/>
                  <a:pt x="20496" y="43200"/>
                  <a:pt x="8567" y="43200"/>
                </a:cubicBezTo>
                <a:cubicBezTo>
                  <a:pt x="5620" y="43199"/>
                  <a:pt x="2705" y="42597"/>
                  <a:pt x="0" y="41428"/>
                </a:cubicBezTo>
              </a:path>
              <a:path w="30167" h="43200" stroke="0" extrusionOk="0">
                <a:moveTo>
                  <a:pt x="7836" y="12"/>
                </a:moveTo>
                <a:cubicBezTo>
                  <a:pt x="8079" y="4"/>
                  <a:pt x="8323" y="-1"/>
                  <a:pt x="8567" y="-1"/>
                </a:cubicBezTo>
                <a:cubicBezTo>
                  <a:pt x="20496" y="0"/>
                  <a:pt x="30167" y="9670"/>
                  <a:pt x="30167" y="21600"/>
                </a:cubicBezTo>
                <a:cubicBezTo>
                  <a:pt x="30167" y="33529"/>
                  <a:pt x="20496" y="43200"/>
                  <a:pt x="8567" y="43200"/>
                </a:cubicBezTo>
                <a:cubicBezTo>
                  <a:pt x="5620" y="43199"/>
                  <a:pt x="2705" y="42597"/>
                  <a:pt x="0" y="41428"/>
                </a:cubicBezTo>
                <a:lnTo>
                  <a:pt x="8567" y="21600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406775" y="1809711"/>
            <a:ext cx="4365625" cy="1219200"/>
            <a:chOff x="2146" y="1440"/>
            <a:chExt cx="2750" cy="768"/>
          </a:xfrm>
        </p:grpSpPr>
        <p:sp>
          <p:nvSpPr>
            <p:cNvPr id="32774" name="Rectangle 6"/>
            <p:cNvSpPr>
              <a:spLocks noChangeArrowheads="1"/>
            </p:cNvSpPr>
            <p:nvPr/>
          </p:nvSpPr>
          <p:spPr bwMode="auto">
            <a:xfrm>
              <a:off x="4032" y="1440"/>
              <a:ext cx="864" cy="768"/>
            </a:xfrm>
            <a:prstGeom prst="rect">
              <a:avLst/>
            </a:prstGeom>
            <a:solidFill>
              <a:srgbClr val="F1A959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1A959"/>
              </a:extrusionClr>
            </a:sp3d>
          </p:spPr>
          <p:txBody>
            <a:bodyPr wrap="none" anchor="ctr">
              <a:prstTxWarp prst="textNoShape">
                <a:avLst/>
              </a:prstTxWarp>
              <a:flatTx/>
            </a:bodyPr>
            <a:lstStyle/>
            <a:p>
              <a:pPr algn="ctr"/>
              <a:r>
                <a:rPr lang="en-US" sz="2800" b="1">
                  <a:ea typeface="ＭＳ Ｐゴシック" charset="-128"/>
                  <a:cs typeface="ＭＳ Ｐゴシック" charset="-128"/>
                </a:rPr>
                <a:t>Box 2</a:t>
              </a:r>
            </a:p>
          </p:txBody>
        </p:sp>
        <p:sp>
          <p:nvSpPr>
            <p:cNvPr id="32775" name="Line 7"/>
            <p:cNvSpPr>
              <a:spLocks noChangeShapeType="1"/>
            </p:cNvSpPr>
            <p:nvPr/>
          </p:nvSpPr>
          <p:spPr bwMode="auto">
            <a:xfrm>
              <a:off x="2146" y="1824"/>
              <a:ext cx="1632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  <a:effectLst>
              <a:outerShdw blurRad="63500"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6228284" y="4524935"/>
            <a:ext cx="2506701" cy="400110"/>
          </a:xfrm>
          <a:prstGeom prst="rect">
            <a:avLst/>
          </a:prstGeom>
          <a:solidFill>
            <a:srgbClr val="C8E5F8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>
                <a:ea typeface="ＭＳ Ｐゴシック" charset="-128"/>
                <a:cs typeface="ＭＳ Ｐゴシック" charset="-128"/>
              </a:rPr>
              <a:t>new </a:t>
            </a:r>
            <a:r>
              <a:rPr lang="en-US" sz="2000" b="1" dirty="0" smtClean="0">
                <a:ea typeface="ＭＳ Ｐゴシック" charset="-128"/>
                <a:cs typeface="ＭＳ Ｐゴシック" charset="-128"/>
              </a:rPr>
              <a:t>biochemistry</a:t>
            </a:r>
            <a:endParaRPr lang="en-US" sz="2000" b="1" dirty="0"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5943600" y="2401849"/>
            <a:ext cx="2692400" cy="1436687"/>
            <a:chOff x="3744" y="1813"/>
            <a:chExt cx="1696" cy="905"/>
          </a:xfrm>
        </p:grpSpPr>
        <p:sp>
          <p:nvSpPr>
            <p:cNvPr id="32778" name="Text Box 10"/>
            <p:cNvSpPr txBox="1">
              <a:spLocks noChangeArrowheads="1"/>
            </p:cNvSpPr>
            <p:nvPr/>
          </p:nvSpPr>
          <p:spPr bwMode="auto">
            <a:xfrm>
              <a:off x="3744" y="2468"/>
              <a:ext cx="152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b="1">
                  <a:ea typeface="ＭＳ Ｐゴシック" charset="-128"/>
                  <a:cs typeface="ＭＳ Ｐゴシック" charset="-128"/>
                </a:rPr>
                <a:t>MY DESIGN FOR...</a:t>
              </a:r>
            </a:p>
          </p:txBody>
        </p:sp>
        <p:sp>
          <p:nvSpPr>
            <p:cNvPr id="32779" name="Arc 11"/>
            <p:cNvSpPr>
              <a:spLocks/>
            </p:cNvSpPr>
            <p:nvPr/>
          </p:nvSpPr>
          <p:spPr bwMode="auto">
            <a:xfrm flipV="1">
              <a:off x="5219" y="1813"/>
              <a:ext cx="221" cy="641"/>
            </a:xfrm>
            <a:custGeom>
              <a:avLst/>
              <a:gdLst>
                <a:gd name="G0" fmla="+- 731 0 0"/>
                <a:gd name="G1" fmla="+- 21600 0 0"/>
                <a:gd name="G2" fmla="+- 21600 0 0"/>
                <a:gd name="T0" fmla="*/ 0 w 22331"/>
                <a:gd name="T1" fmla="*/ 12 h 43004"/>
                <a:gd name="T2" fmla="*/ 3636 w 22331"/>
                <a:gd name="T3" fmla="*/ 43004 h 43004"/>
                <a:gd name="T4" fmla="*/ 731 w 22331"/>
                <a:gd name="T5" fmla="*/ 21600 h 43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331" h="43004" fill="none" extrusionOk="0">
                  <a:moveTo>
                    <a:pt x="0" y="12"/>
                  </a:moveTo>
                  <a:cubicBezTo>
                    <a:pt x="243" y="4"/>
                    <a:pt x="487" y="-1"/>
                    <a:pt x="731" y="-1"/>
                  </a:cubicBezTo>
                  <a:cubicBezTo>
                    <a:pt x="12660" y="0"/>
                    <a:pt x="22331" y="9670"/>
                    <a:pt x="22331" y="21600"/>
                  </a:cubicBezTo>
                  <a:cubicBezTo>
                    <a:pt x="22331" y="32406"/>
                    <a:pt x="14344" y="41550"/>
                    <a:pt x="3635" y="43003"/>
                  </a:cubicBezTo>
                </a:path>
                <a:path w="22331" h="43004" stroke="0" extrusionOk="0">
                  <a:moveTo>
                    <a:pt x="0" y="12"/>
                  </a:moveTo>
                  <a:cubicBezTo>
                    <a:pt x="243" y="4"/>
                    <a:pt x="487" y="-1"/>
                    <a:pt x="731" y="-1"/>
                  </a:cubicBezTo>
                  <a:cubicBezTo>
                    <a:pt x="12660" y="0"/>
                    <a:pt x="22331" y="9670"/>
                    <a:pt x="22331" y="21600"/>
                  </a:cubicBezTo>
                  <a:cubicBezTo>
                    <a:pt x="22331" y="32406"/>
                    <a:pt x="14344" y="41550"/>
                    <a:pt x="3635" y="43003"/>
                  </a:cubicBezTo>
                  <a:lnTo>
                    <a:pt x="731" y="21600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2780" name="Text Box 12"/>
          <p:cNvSpPr txBox="1">
            <a:spLocks noChangeArrowheads="1"/>
          </p:cNvSpPr>
          <p:nvPr/>
        </p:nvSpPr>
        <p:spPr bwMode="auto">
          <a:xfrm>
            <a:off x="5660088" y="5089689"/>
            <a:ext cx="3302000" cy="396875"/>
          </a:xfrm>
          <a:prstGeom prst="rect">
            <a:avLst/>
          </a:prstGeom>
          <a:solidFill>
            <a:srgbClr val="C8E5F8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>
                <a:ea typeface="ＭＳ Ｐゴシック" charset="-128"/>
                <a:cs typeface="ＭＳ Ｐゴシック" charset="-128"/>
              </a:rPr>
              <a:t>DNA nanostructures</a:t>
            </a:r>
          </a:p>
        </p:txBody>
      </p:sp>
      <p:pic>
        <p:nvPicPr>
          <p:cNvPr id="32781" name="Picture 13" descr="sb10067236az-001"/>
          <p:cNvPicPr>
            <a:picLocks noChangeAspect="1" noChangeArrowheads="1"/>
          </p:cNvPicPr>
          <p:nvPr/>
        </p:nvPicPr>
        <p:blipFill>
          <a:blip r:embed="rId3"/>
          <a:srcRect l="14020" r="15967"/>
          <a:stretch>
            <a:fillRect/>
          </a:stretch>
        </p:blipFill>
        <p:spPr bwMode="auto">
          <a:xfrm>
            <a:off x="1265238" y="1427124"/>
            <a:ext cx="1974850" cy="1985962"/>
          </a:xfrm>
          <a:prstGeom prst="rect">
            <a:avLst/>
          </a:prstGeom>
          <a:noFill/>
        </p:spPr>
      </p:pic>
      <p:sp>
        <p:nvSpPr>
          <p:cNvPr id="32782" name="Text Box 14"/>
          <p:cNvSpPr txBox="1">
            <a:spLocks noChangeArrowheads="1"/>
          </p:cNvSpPr>
          <p:nvPr/>
        </p:nvSpPr>
        <p:spPr bwMode="auto">
          <a:xfrm>
            <a:off x="3768500" y="4012852"/>
            <a:ext cx="2525150" cy="396875"/>
          </a:xfrm>
          <a:prstGeom prst="rect">
            <a:avLst/>
          </a:prstGeom>
          <a:solidFill>
            <a:srgbClr val="C8E5F8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>
                <a:ea typeface="ＭＳ Ｐゴシック" charset="-128"/>
                <a:cs typeface="ＭＳ Ｐゴシック" charset="-128"/>
              </a:rPr>
              <a:t>new vaccines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067799" y="4614337"/>
            <a:ext cx="3265179" cy="1632503"/>
            <a:chOff x="2067799" y="4614337"/>
            <a:chExt cx="3265179" cy="1632503"/>
          </a:xfrm>
        </p:grpSpPr>
        <p:pic>
          <p:nvPicPr>
            <p:cNvPr id="16" name="Picture 14" descr="ecoldiv"/>
            <p:cNvPicPr>
              <a:picLocks noChangeAspect="1" noChangeArrowheads="1"/>
            </p:cNvPicPr>
            <p:nvPr/>
          </p:nvPicPr>
          <p:blipFill>
            <a:blip r:embed="rId4">
              <a:lum bright="10000"/>
            </a:blip>
            <a:srcRect/>
            <a:stretch>
              <a:fillRect/>
            </a:stretch>
          </p:blipFill>
          <p:spPr bwMode="auto">
            <a:xfrm>
              <a:off x="3440678" y="4761626"/>
              <a:ext cx="1892300" cy="1482725"/>
            </a:xfrm>
            <a:prstGeom prst="rect">
              <a:avLst/>
            </a:prstGeom>
            <a:noFill/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5"/>
            <a:srcRect b="24138"/>
            <a:stretch>
              <a:fillRect/>
            </a:stretch>
          </p:blipFill>
          <p:spPr>
            <a:xfrm>
              <a:off x="2067799" y="4732131"/>
              <a:ext cx="1671637" cy="1514709"/>
            </a:xfrm>
            <a:prstGeom prst="rect">
              <a:avLst/>
            </a:prstGeom>
          </p:spPr>
        </p:pic>
        <p:sp>
          <p:nvSpPr>
            <p:cNvPr id="32783" name="Text Box 15"/>
            <p:cNvSpPr txBox="1">
              <a:spLocks noChangeArrowheads="1"/>
            </p:cNvSpPr>
            <p:nvPr/>
          </p:nvSpPr>
          <p:spPr bwMode="auto">
            <a:xfrm>
              <a:off x="2219058" y="4614337"/>
              <a:ext cx="2997200" cy="396875"/>
            </a:xfrm>
            <a:prstGeom prst="rect">
              <a:avLst/>
            </a:prstGeom>
            <a:solidFill>
              <a:srgbClr val="C8E5F8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000" b="1" dirty="0">
                  <a:ea typeface="ＭＳ Ｐゴシック" charset="-128"/>
                  <a:cs typeface="ＭＳ Ｐゴシック" charset="-128"/>
                </a:rPr>
                <a:t>novel organisms</a:t>
              </a:r>
            </a:p>
          </p:txBody>
        </p:sp>
      </p:grpSp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818981" y="202077"/>
            <a:ext cx="7553325" cy="609600"/>
          </a:xfrm>
        </p:spPr>
        <p:txBody>
          <a:bodyPr anchor="ctr"/>
          <a:lstStyle/>
          <a:p>
            <a:r>
              <a:rPr lang="en-US" sz="3200" b="1" dirty="0" smtClean="0"/>
              <a:t>Creativity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6" grpId="0" animBg="1"/>
      <p:bldP spid="32780" grpId="0" animBg="1"/>
      <p:bldP spid="3278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45530"/>
            <a:ext cx="7772400" cy="649517"/>
          </a:xfrm>
        </p:spPr>
        <p:txBody>
          <a:bodyPr anchor="ctr"/>
          <a:lstStyle/>
          <a:p>
            <a:r>
              <a:rPr lang="en-US" sz="3600" dirty="0">
                <a:solidFill>
                  <a:schemeClr val="tx1"/>
                </a:solidFill>
              </a:rPr>
              <a:t>DNA On-Demand</a:t>
            </a:r>
          </a:p>
        </p:txBody>
      </p:sp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762000" y="3352800"/>
            <a:ext cx="7494588" cy="942975"/>
            <a:chOff x="480" y="2112"/>
            <a:chExt cx="4721" cy="594"/>
          </a:xfrm>
        </p:grpSpPr>
        <p:sp>
          <p:nvSpPr>
            <p:cNvPr id="198660" name="Text Box 4"/>
            <p:cNvSpPr txBox="1">
              <a:spLocks noChangeArrowheads="1"/>
            </p:cNvSpPr>
            <p:nvPr/>
          </p:nvSpPr>
          <p:spPr bwMode="auto">
            <a:xfrm>
              <a:off x="480" y="2418"/>
              <a:ext cx="40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/>
                <a:t>10</a:t>
              </a:r>
              <a:r>
                <a:rPr lang="en-US" baseline="30000"/>
                <a:t>3</a:t>
              </a:r>
            </a:p>
          </p:txBody>
        </p:sp>
        <p:sp>
          <p:nvSpPr>
            <p:cNvPr id="198661" name="Text Box 5"/>
            <p:cNvSpPr txBox="1">
              <a:spLocks noChangeArrowheads="1"/>
            </p:cNvSpPr>
            <p:nvPr/>
          </p:nvSpPr>
          <p:spPr bwMode="auto">
            <a:xfrm>
              <a:off x="4800" y="2418"/>
              <a:ext cx="40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/>
                <a:t>10</a:t>
              </a:r>
              <a:r>
                <a:rPr lang="en-US" baseline="30000"/>
                <a:t>6</a:t>
              </a:r>
            </a:p>
          </p:txBody>
        </p:sp>
        <p:grpSp>
          <p:nvGrpSpPr>
            <p:cNvPr id="3" name="Group 10"/>
            <p:cNvGrpSpPr>
              <a:grpSpLocks/>
            </p:cNvGrpSpPr>
            <p:nvPr/>
          </p:nvGrpSpPr>
          <p:grpSpPr bwMode="auto">
            <a:xfrm>
              <a:off x="672" y="2112"/>
              <a:ext cx="4320" cy="288"/>
              <a:chOff x="192" y="2112"/>
              <a:chExt cx="4320" cy="288"/>
            </a:xfrm>
          </p:grpSpPr>
          <p:sp>
            <p:nvSpPr>
              <p:cNvPr id="198659" name="Rectangle 3"/>
              <p:cNvSpPr>
                <a:spLocks noChangeArrowheads="1"/>
              </p:cNvSpPr>
              <p:nvPr/>
            </p:nvSpPr>
            <p:spPr bwMode="auto">
              <a:xfrm>
                <a:off x="192" y="2112"/>
                <a:ext cx="1440" cy="288"/>
              </a:xfrm>
              <a:prstGeom prst="rect">
                <a:avLst/>
              </a:prstGeom>
              <a:gradFill rotWithShape="0">
                <a:gsLst>
                  <a:gs pos="0">
                    <a:srgbClr val="0000FF"/>
                  </a:gs>
                  <a:gs pos="100000">
                    <a:srgbClr val="00CC00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664" name="Rectangle 8"/>
              <p:cNvSpPr>
                <a:spLocks noChangeArrowheads="1"/>
              </p:cNvSpPr>
              <p:nvPr/>
            </p:nvSpPr>
            <p:spPr bwMode="auto">
              <a:xfrm>
                <a:off x="1632" y="2112"/>
                <a:ext cx="1440" cy="288"/>
              </a:xfrm>
              <a:prstGeom prst="rect">
                <a:avLst/>
              </a:prstGeom>
              <a:gradFill rotWithShape="0">
                <a:gsLst>
                  <a:gs pos="0">
                    <a:srgbClr val="00CC00"/>
                  </a:gs>
                  <a:gs pos="100000">
                    <a:srgbClr val="FFFF00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665" name="Rectangle 9"/>
              <p:cNvSpPr>
                <a:spLocks noChangeArrowheads="1"/>
              </p:cNvSpPr>
              <p:nvPr/>
            </p:nvSpPr>
            <p:spPr bwMode="auto">
              <a:xfrm>
                <a:off x="3072" y="2112"/>
                <a:ext cx="1440" cy="288"/>
              </a:xfrm>
              <a:prstGeom prst="rect">
                <a:avLst/>
              </a:prstGeom>
              <a:gradFill rotWithShape="0">
                <a:gsLst>
                  <a:gs pos="0">
                    <a:srgbClr val="FFFF00"/>
                  </a:gs>
                  <a:gs pos="100000">
                    <a:srgbClr val="FF0000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98667" name="Text Box 11"/>
            <p:cNvSpPr txBox="1">
              <a:spLocks noChangeArrowheads="1"/>
            </p:cNvSpPr>
            <p:nvPr/>
          </p:nvSpPr>
          <p:spPr bwMode="auto">
            <a:xfrm>
              <a:off x="3378" y="2418"/>
              <a:ext cx="40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/>
                <a:t>10</a:t>
              </a:r>
              <a:r>
                <a:rPr lang="en-US" baseline="30000"/>
                <a:t>5</a:t>
              </a:r>
            </a:p>
          </p:txBody>
        </p:sp>
        <p:sp>
          <p:nvSpPr>
            <p:cNvPr id="198668" name="Text Box 12"/>
            <p:cNvSpPr txBox="1">
              <a:spLocks noChangeArrowheads="1"/>
            </p:cNvSpPr>
            <p:nvPr/>
          </p:nvSpPr>
          <p:spPr bwMode="auto">
            <a:xfrm>
              <a:off x="1926" y="2418"/>
              <a:ext cx="40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/>
                <a:t>10</a:t>
              </a:r>
              <a:r>
                <a:rPr lang="en-US" baseline="30000"/>
                <a:t>4</a:t>
              </a:r>
            </a:p>
          </p:txBody>
        </p:sp>
      </p:grpSp>
      <p:sp>
        <p:nvSpPr>
          <p:cNvPr id="198673" name="Rectangle 17"/>
          <p:cNvSpPr>
            <a:spLocks noChangeArrowheads="1"/>
          </p:cNvSpPr>
          <p:nvPr/>
        </p:nvSpPr>
        <p:spPr bwMode="auto">
          <a:xfrm>
            <a:off x="373063" y="942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6913563" y="1951038"/>
            <a:ext cx="2070100" cy="4037012"/>
            <a:chOff x="6913563" y="1951038"/>
            <a:chExt cx="2070100" cy="4037012"/>
          </a:xfrm>
        </p:grpSpPr>
        <p:pic>
          <p:nvPicPr>
            <p:cNvPr id="198670" name="Picture 14" descr="ecoldiv"/>
            <p:cNvPicPr>
              <a:picLocks noChangeAspect="1" noChangeArrowheads="1"/>
            </p:cNvPicPr>
            <p:nvPr/>
          </p:nvPicPr>
          <p:blipFill>
            <a:blip r:embed="rId2">
              <a:lum bright="10000"/>
            </a:blip>
            <a:srcRect/>
            <a:stretch>
              <a:fillRect/>
            </a:stretch>
          </p:blipFill>
          <p:spPr bwMode="auto">
            <a:xfrm>
              <a:off x="7086600" y="4505325"/>
              <a:ext cx="1892300" cy="1482725"/>
            </a:xfrm>
            <a:prstGeom prst="rect">
              <a:avLst/>
            </a:prstGeom>
            <a:noFill/>
          </p:spPr>
        </p:pic>
        <p:sp>
          <p:nvSpPr>
            <p:cNvPr id="198683" name="Text Box 27"/>
            <p:cNvSpPr txBox="1">
              <a:spLocks noChangeArrowheads="1"/>
            </p:cNvSpPr>
            <p:nvPr/>
          </p:nvSpPr>
          <p:spPr bwMode="auto">
            <a:xfrm>
              <a:off x="6913563" y="1951038"/>
              <a:ext cx="2070100" cy="7112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/>
                <a:t>rewrite genomes</a:t>
              </a:r>
            </a:p>
            <a:p>
              <a:r>
                <a:rPr lang="en-US" sz="2000" dirty="0"/>
                <a:t>minimal life</a:t>
              </a:r>
            </a:p>
          </p:txBody>
        </p:sp>
        <p:sp>
          <p:nvSpPr>
            <p:cNvPr id="198684" name="Line 28"/>
            <p:cNvSpPr>
              <a:spLocks noChangeShapeType="1"/>
            </p:cNvSpPr>
            <p:nvPr/>
          </p:nvSpPr>
          <p:spPr bwMode="auto">
            <a:xfrm flipV="1">
              <a:off x="7924800" y="2667000"/>
              <a:ext cx="0" cy="685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147888" y="2133600"/>
            <a:ext cx="2424112" cy="4162425"/>
            <a:chOff x="2147888" y="2133600"/>
            <a:chExt cx="2424112" cy="4162425"/>
          </a:xfrm>
        </p:grpSpPr>
        <p:pic>
          <p:nvPicPr>
            <p:cNvPr id="198681" name="Picture 25" descr="403335aa"/>
            <p:cNvPicPr>
              <a:picLocks noChangeAspect="1" noChangeArrowheads="1"/>
            </p:cNvPicPr>
            <p:nvPr/>
          </p:nvPicPr>
          <p:blipFill>
            <a:blip r:embed="rId3"/>
            <a:srcRect t="2644" r="48865" b="65630"/>
            <a:stretch>
              <a:fillRect/>
            </a:stretch>
          </p:blipFill>
          <p:spPr bwMode="auto">
            <a:xfrm>
              <a:off x="2438400" y="4467225"/>
              <a:ext cx="1752600" cy="1828800"/>
            </a:xfrm>
            <a:prstGeom prst="rect">
              <a:avLst/>
            </a:prstGeom>
            <a:noFill/>
          </p:spPr>
        </p:pic>
        <p:sp>
          <p:nvSpPr>
            <p:cNvPr id="198685" name="Text Box 29"/>
            <p:cNvSpPr txBox="1">
              <a:spLocks noChangeArrowheads="1"/>
            </p:cNvSpPr>
            <p:nvPr/>
          </p:nvSpPr>
          <p:spPr bwMode="auto">
            <a:xfrm>
              <a:off x="2147888" y="2133600"/>
              <a:ext cx="2424112" cy="7112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/>
                <a:t>genetic circuits</a:t>
              </a:r>
            </a:p>
            <a:p>
              <a:r>
                <a:rPr lang="en-US" sz="2000"/>
                <a:t>metabolic pathways</a:t>
              </a:r>
            </a:p>
          </p:txBody>
        </p:sp>
        <p:sp>
          <p:nvSpPr>
            <p:cNvPr id="198688" name="Line 32"/>
            <p:cNvSpPr>
              <a:spLocks noChangeShapeType="1"/>
            </p:cNvSpPr>
            <p:nvPr/>
          </p:nvSpPr>
          <p:spPr bwMode="auto">
            <a:xfrm flipV="1">
              <a:off x="3352800" y="2847975"/>
              <a:ext cx="0" cy="5032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52400" y="1419225"/>
            <a:ext cx="2017713" cy="4552950"/>
            <a:chOff x="152400" y="1419225"/>
            <a:chExt cx="2017713" cy="4552950"/>
          </a:xfrm>
        </p:grpSpPr>
        <p:pic>
          <p:nvPicPr>
            <p:cNvPr id="198682" name="Picture 26" descr="gfp-protein"/>
            <p:cNvPicPr>
              <a:picLocks noChangeAspect="1" noChangeArrowheads="1"/>
            </p:cNvPicPr>
            <p:nvPr/>
          </p:nvPicPr>
          <p:blipFill>
            <a:blip r:embed="rId4">
              <a:lum bright="10000"/>
            </a:blip>
            <a:srcRect/>
            <a:stretch>
              <a:fillRect/>
            </a:stretch>
          </p:blipFill>
          <p:spPr bwMode="auto">
            <a:xfrm>
              <a:off x="390525" y="1419225"/>
              <a:ext cx="1397000" cy="1790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8687" name="Text Box 31"/>
            <p:cNvSpPr txBox="1">
              <a:spLocks noChangeArrowheads="1"/>
            </p:cNvSpPr>
            <p:nvPr/>
          </p:nvSpPr>
          <p:spPr bwMode="auto">
            <a:xfrm>
              <a:off x="152400" y="4956175"/>
              <a:ext cx="2017713" cy="1016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/>
                <a:t>individual genes</a:t>
              </a:r>
            </a:p>
            <a:p>
              <a:r>
                <a:rPr lang="en-US" sz="2000" dirty="0"/>
                <a:t>assembly </a:t>
              </a:r>
            </a:p>
            <a:p>
              <a:r>
                <a:rPr lang="en-US" sz="2000" dirty="0"/>
                <a:t>    scaffolds</a:t>
              </a:r>
            </a:p>
          </p:txBody>
        </p:sp>
        <p:sp>
          <p:nvSpPr>
            <p:cNvPr id="198689" name="Line 33"/>
            <p:cNvSpPr>
              <a:spLocks noChangeShapeType="1"/>
            </p:cNvSpPr>
            <p:nvPr/>
          </p:nvSpPr>
          <p:spPr bwMode="auto">
            <a:xfrm flipV="1">
              <a:off x="1066800" y="4267200"/>
              <a:ext cx="0" cy="685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814888" y="1762125"/>
            <a:ext cx="1674812" cy="3716338"/>
            <a:chOff x="4814888" y="1762125"/>
            <a:chExt cx="1674812" cy="3716338"/>
          </a:xfrm>
        </p:grpSpPr>
        <p:pic>
          <p:nvPicPr>
            <p:cNvPr id="198677" name="Picture 21" descr="0018"/>
            <p:cNvPicPr>
              <a:picLocks noChangeAspect="1" noChangeArrowheads="1"/>
            </p:cNvPicPr>
            <p:nvPr/>
          </p:nvPicPr>
          <p:blipFill>
            <a:blip r:embed="rId5">
              <a:lum contrast="-18000"/>
            </a:blip>
            <a:srcRect/>
            <a:stretch>
              <a:fillRect/>
            </a:stretch>
          </p:blipFill>
          <p:spPr bwMode="auto">
            <a:xfrm>
              <a:off x="4914900" y="1762125"/>
              <a:ext cx="1435100" cy="149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8686" name="Text Box 30"/>
            <p:cNvSpPr txBox="1">
              <a:spLocks noChangeArrowheads="1"/>
            </p:cNvSpPr>
            <p:nvPr/>
          </p:nvSpPr>
          <p:spPr bwMode="auto">
            <a:xfrm>
              <a:off x="4814888" y="4767263"/>
              <a:ext cx="1674812" cy="7112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/>
                <a:t>vaccines</a:t>
              </a:r>
            </a:p>
            <a:p>
              <a:r>
                <a:rPr lang="en-US" sz="2000"/>
                <a:t>gene therapy</a:t>
              </a:r>
            </a:p>
          </p:txBody>
        </p:sp>
        <p:sp>
          <p:nvSpPr>
            <p:cNvPr id="198690" name="Line 34"/>
            <p:cNvSpPr>
              <a:spLocks noChangeShapeType="1"/>
            </p:cNvSpPr>
            <p:nvPr/>
          </p:nvSpPr>
          <p:spPr bwMode="auto">
            <a:xfrm flipV="1">
              <a:off x="5638800" y="4267200"/>
              <a:ext cx="0" cy="5032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98693" name="Text Box 37"/>
          <p:cNvSpPr txBox="1">
            <a:spLocks noChangeArrowheads="1"/>
          </p:cNvSpPr>
          <p:nvPr/>
        </p:nvSpPr>
        <p:spPr bwMode="auto">
          <a:xfrm>
            <a:off x="304800" y="3276600"/>
            <a:ext cx="6096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/>
              <a:t>DNA </a:t>
            </a:r>
          </a:p>
          <a:p>
            <a:pPr algn="ctr"/>
            <a:r>
              <a:rPr lang="en-US" sz="1400"/>
              <a:t>base</a:t>
            </a:r>
          </a:p>
          <a:p>
            <a:pPr algn="ctr"/>
            <a:r>
              <a:rPr lang="en-US" sz="1400"/>
              <a:t>pairs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3" name="Text Box 43"/>
          <p:cNvSpPr txBox="1">
            <a:spLocks noChangeArrowheads="1"/>
          </p:cNvSpPr>
          <p:nvPr/>
        </p:nvSpPr>
        <p:spPr bwMode="auto">
          <a:xfrm>
            <a:off x="2513275" y="6431395"/>
            <a:ext cx="453673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000" dirty="0" smtClean="0">
                <a:ea typeface="ＭＳ Ｐゴシック" charset="-128"/>
                <a:cs typeface="ＭＳ Ｐゴシック" charset="-128"/>
              </a:rPr>
              <a:t>Carr &amp; Church (2009) Nature Biotech.</a:t>
            </a:r>
            <a:endParaRPr lang="en-US" sz="2000" dirty="0"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2" name="Group 60"/>
          <p:cNvGrpSpPr/>
          <p:nvPr/>
        </p:nvGrpSpPr>
        <p:grpSpPr>
          <a:xfrm>
            <a:off x="160420" y="1493708"/>
            <a:ext cx="8601075" cy="4492625"/>
            <a:chOff x="160420" y="480883"/>
            <a:chExt cx="8601075" cy="4492625"/>
          </a:xfrm>
        </p:grpSpPr>
        <p:sp>
          <p:nvSpPr>
            <p:cNvPr id="5122" name="Rectangle 2"/>
            <p:cNvSpPr>
              <a:spLocks noChangeArrowheads="1"/>
            </p:cNvSpPr>
            <p:nvPr/>
          </p:nvSpPr>
          <p:spPr bwMode="auto">
            <a:xfrm>
              <a:off x="1806658" y="611058"/>
              <a:ext cx="6670675" cy="3260725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23" name="Line 3"/>
            <p:cNvSpPr>
              <a:spLocks noChangeShapeType="1"/>
            </p:cNvSpPr>
            <p:nvPr/>
          </p:nvSpPr>
          <p:spPr bwMode="auto">
            <a:xfrm>
              <a:off x="1806658" y="611058"/>
              <a:ext cx="66706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24" name="Rectangle 4"/>
            <p:cNvSpPr>
              <a:spLocks noChangeArrowheads="1"/>
            </p:cNvSpPr>
            <p:nvPr/>
          </p:nvSpPr>
          <p:spPr bwMode="auto">
            <a:xfrm>
              <a:off x="1806658" y="611058"/>
              <a:ext cx="6670675" cy="3260725"/>
            </a:xfrm>
            <a:prstGeom prst="rect">
              <a:avLst/>
            </a:prstGeom>
            <a:noFill/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2762333" y="3871783"/>
              <a:ext cx="5715000" cy="79375"/>
              <a:chOff x="1785" y="2673"/>
              <a:chExt cx="3600" cy="50"/>
            </a:xfrm>
          </p:grpSpPr>
          <p:sp>
            <p:nvSpPr>
              <p:cNvPr id="5126" name="Line 6"/>
              <p:cNvSpPr>
                <a:spLocks noChangeShapeType="1"/>
              </p:cNvSpPr>
              <p:nvPr/>
            </p:nvSpPr>
            <p:spPr bwMode="auto">
              <a:xfrm flipV="1">
                <a:off x="1785" y="2673"/>
                <a:ext cx="0" cy="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27" name="Line 7"/>
              <p:cNvSpPr>
                <a:spLocks noChangeShapeType="1"/>
              </p:cNvSpPr>
              <p:nvPr/>
            </p:nvSpPr>
            <p:spPr bwMode="auto">
              <a:xfrm flipV="1">
                <a:off x="2381" y="2673"/>
                <a:ext cx="0" cy="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28" name="Line 8"/>
              <p:cNvSpPr>
                <a:spLocks noChangeShapeType="1"/>
              </p:cNvSpPr>
              <p:nvPr/>
            </p:nvSpPr>
            <p:spPr bwMode="auto">
              <a:xfrm flipV="1">
                <a:off x="2983" y="2673"/>
                <a:ext cx="0" cy="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29" name="Line 9"/>
              <p:cNvSpPr>
                <a:spLocks noChangeShapeType="1"/>
              </p:cNvSpPr>
              <p:nvPr/>
            </p:nvSpPr>
            <p:spPr bwMode="auto">
              <a:xfrm flipV="1">
                <a:off x="3585" y="2673"/>
                <a:ext cx="0" cy="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30" name="Line 10"/>
              <p:cNvSpPr>
                <a:spLocks noChangeShapeType="1"/>
              </p:cNvSpPr>
              <p:nvPr/>
            </p:nvSpPr>
            <p:spPr bwMode="auto">
              <a:xfrm flipV="1">
                <a:off x="4187" y="2673"/>
                <a:ext cx="0" cy="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31" name="Line 11"/>
              <p:cNvSpPr>
                <a:spLocks noChangeShapeType="1"/>
              </p:cNvSpPr>
              <p:nvPr/>
            </p:nvSpPr>
            <p:spPr bwMode="auto">
              <a:xfrm flipV="1">
                <a:off x="4783" y="2673"/>
                <a:ext cx="0" cy="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32" name="Line 12"/>
              <p:cNvSpPr>
                <a:spLocks noChangeShapeType="1"/>
              </p:cNvSpPr>
              <p:nvPr/>
            </p:nvSpPr>
            <p:spPr bwMode="auto">
              <a:xfrm flipV="1">
                <a:off x="5385" y="2673"/>
                <a:ext cx="0" cy="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4" name="Group 13"/>
            <p:cNvGrpSpPr>
              <a:grpSpLocks/>
            </p:cNvGrpSpPr>
            <p:nvPr/>
          </p:nvGrpSpPr>
          <p:grpSpPr bwMode="auto">
            <a:xfrm>
              <a:off x="479508" y="480883"/>
              <a:ext cx="1327150" cy="3563938"/>
              <a:chOff x="347" y="537"/>
              <a:chExt cx="836" cy="2245"/>
            </a:xfrm>
          </p:grpSpPr>
          <p:sp>
            <p:nvSpPr>
              <p:cNvPr id="5134" name="Line 14"/>
              <p:cNvSpPr>
                <a:spLocks noChangeShapeType="1"/>
              </p:cNvSpPr>
              <p:nvPr/>
            </p:nvSpPr>
            <p:spPr bwMode="auto">
              <a:xfrm>
                <a:off x="1183" y="619"/>
                <a:ext cx="0" cy="205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35" name="Line 15"/>
              <p:cNvSpPr>
                <a:spLocks noChangeShapeType="1"/>
              </p:cNvSpPr>
              <p:nvPr/>
            </p:nvSpPr>
            <p:spPr bwMode="auto">
              <a:xfrm>
                <a:off x="1133" y="2673"/>
                <a:ext cx="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36" name="Line 16"/>
              <p:cNvSpPr>
                <a:spLocks noChangeShapeType="1"/>
              </p:cNvSpPr>
              <p:nvPr/>
            </p:nvSpPr>
            <p:spPr bwMode="auto">
              <a:xfrm>
                <a:off x="1133" y="2381"/>
                <a:ext cx="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37" name="Line 17"/>
              <p:cNvSpPr>
                <a:spLocks noChangeShapeType="1"/>
              </p:cNvSpPr>
              <p:nvPr/>
            </p:nvSpPr>
            <p:spPr bwMode="auto">
              <a:xfrm>
                <a:off x="1133" y="2083"/>
                <a:ext cx="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38" name="Line 18"/>
              <p:cNvSpPr>
                <a:spLocks noChangeShapeType="1"/>
              </p:cNvSpPr>
              <p:nvPr/>
            </p:nvSpPr>
            <p:spPr bwMode="auto">
              <a:xfrm>
                <a:off x="1133" y="1792"/>
                <a:ext cx="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39" name="Line 19"/>
              <p:cNvSpPr>
                <a:spLocks noChangeShapeType="1"/>
              </p:cNvSpPr>
              <p:nvPr/>
            </p:nvSpPr>
            <p:spPr bwMode="auto">
              <a:xfrm>
                <a:off x="1133" y="1500"/>
                <a:ext cx="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40" name="Line 20"/>
              <p:cNvSpPr>
                <a:spLocks noChangeShapeType="1"/>
              </p:cNvSpPr>
              <p:nvPr/>
            </p:nvSpPr>
            <p:spPr bwMode="auto">
              <a:xfrm>
                <a:off x="1133" y="1209"/>
                <a:ext cx="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41" name="Line 21"/>
              <p:cNvSpPr>
                <a:spLocks noChangeShapeType="1"/>
              </p:cNvSpPr>
              <p:nvPr/>
            </p:nvSpPr>
            <p:spPr bwMode="auto">
              <a:xfrm>
                <a:off x="1133" y="911"/>
                <a:ext cx="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42" name="Line 22"/>
              <p:cNvSpPr>
                <a:spLocks noChangeShapeType="1"/>
              </p:cNvSpPr>
              <p:nvPr/>
            </p:nvSpPr>
            <p:spPr bwMode="auto">
              <a:xfrm>
                <a:off x="1133" y="619"/>
                <a:ext cx="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43" name="Line 23"/>
              <p:cNvSpPr>
                <a:spLocks noChangeShapeType="1"/>
              </p:cNvSpPr>
              <p:nvPr/>
            </p:nvSpPr>
            <p:spPr bwMode="auto">
              <a:xfrm flipV="1">
                <a:off x="1183" y="2673"/>
                <a:ext cx="0" cy="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44" name="Rectangle 24"/>
              <p:cNvSpPr>
                <a:spLocks noChangeArrowheads="1"/>
              </p:cNvSpPr>
              <p:nvPr/>
            </p:nvSpPr>
            <p:spPr bwMode="auto">
              <a:xfrm>
                <a:off x="968" y="2590"/>
                <a:ext cx="89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000">
                    <a:solidFill>
                      <a:srgbClr val="000000"/>
                    </a:solidFill>
                    <a:ea typeface="ＭＳ Ｐゴシック" charset="-128"/>
                    <a:cs typeface="ＭＳ Ｐゴシック" charset="-128"/>
                  </a:rPr>
                  <a:t>1</a:t>
                </a:r>
                <a:endParaRPr lang="en-US"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5145" name="Rectangle 25"/>
              <p:cNvSpPr>
                <a:spLocks noChangeArrowheads="1"/>
              </p:cNvSpPr>
              <p:nvPr/>
            </p:nvSpPr>
            <p:spPr bwMode="auto">
              <a:xfrm>
                <a:off x="879" y="2299"/>
                <a:ext cx="178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000">
                    <a:solidFill>
                      <a:srgbClr val="000000"/>
                    </a:solidFill>
                    <a:ea typeface="ＭＳ Ｐゴシック" charset="-128"/>
                    <a:cs typeface="ＭＳ Ｐゴシック" charset="-128"/>
                  </a:rPr>
                  <a:t>10</a:t>
                </a:r>
                <a:endParaRPr lang="en-US"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5146" name="Rectangle 26"/>
              <p:cNvSpPr>
                <a:spLocks noChangeArrowheads="1"/>
              </p:cNvSpPr>
              <p:nvPr/>
            </p:nvSpPr>
            <p:spPr bwMode="auto">
              <a:xfrm>
                <a:off x="790" y="2001"/>
                <a:ext cx="267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000">
                    <a:solidFill>
                      <a:srgbClr val="000000"/>
                    </a:solidFill>
                    <a:ea typeface="ＭＳ Ｐゴシック" charset="-128"/>
                    <a:cs typeface="ＭＳ Ｐゴシック" charset="-128"/>
                  </a:rPr>
                  <a:t>100</a:t>
                </a:r>
                <a:endParaRPr lang="en-US"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5147" name="Rectangle 27"/>
              <p:cNvSpPr>
                <a:spLocks noChangeArrowheads="1"/>
              </p:cNvSpPr>
              <p:nvPr/>
            </p:nvSpPr>
            <p:spPr bwMode="auto">
              <a:xfrm>
                <a:off x="702" y="1709"/>
                <a:ext cx="35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000">
                    <a:solidFill>
                      <a:srgbClr val="000000"/>
                    </a:solidFill>
                    <a:ea typeface="ＭＳ Ｐゴシック" charset="-128"/>
                    <a:cs typeface="ＭＳ Ｐゴシック" charset="-128"/>
                  </a:rPr>
                  <a:t>1000</a:t>
                </a:r>
                <a:endParaRPr lang="en-US"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5148" name="Rectangle 28"/>
              <p:cNvSpPr>
                <a:spLocks noChangeArrowheads="1"/>
              </p:cNvSpPr>
              <p:nvPr/>
            </p:nvSpPr>
            <p:spPr bwMode="auto">
              <a:xfrm>
                <a:off x="614" y="1418"/>
                <a:ext cx="445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000">
                    <a:solidFill>
                      <a:srgbClr val="000000"/>
                    </a:solidFill>
                    <a:ea typeface="ＭＳ Ｐゴシック" charset="-128"/>
                    <a:cs typeface="ＭＳ Ｐゴシック" charset="-128"/>
                  </a:rPr>
                  <a:t>10000</a:t>
                </a:r>
                <a:endParaRPr lang="en-US"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5149" name="Rectangle 29"/>
              <p:cNvSpPr>
                <a:spLocks noChangeArrowheads="1"/>
              </p:cNvSpPr>
              <p:nvPr/>
            </p:nvSpPr>
            <p:spPr bwMode="auto">
              <a:xfrm>
                <a:off x="524" y="1126"/>
                <a:ext cx="534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000">
                    <a:solidFill>
                      <a:srgbClr val="000000"/>
                    </a:solidFill>
                    <a:ea typeface="ＭＳ Ｐゴシック" charset="-128"/>
                    <a:cs typeface="ＭＳ Ｐゴシック" charset="-128"/>
                  </a:rPr>
                  <a:t>100000</a:t>
                </a:r>
                <a:endParaRPr lang="en-US"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5150" name="Rectangle 30"/>
              <p:cNvSpPr>
                <a:spLocks noChangeArrowheads="1"/>
              </p:cNvSpPr>
              <p:nvPr/>
            </p:nvSpPr>
            <p:spPr bwMode="auto">
              <a:xfrm>
                <a:off x="435" y="828"/>
                <a:ext cx="623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000">
                    <a:solidFill>
                      <a:srgbClr val="000000"/>
                    </a:solidFill>
                    <a:ea typeface="ＭＳ Ｐゴシック" charset="-128"/>
                    <a:cs typeface="ＭＳ Ｐゴシック" charset="-128"/>
                  </a:rPr>
                  <a:t>1000000</a:t>
                </a:r>
                <a:endParaRPr lang="en-US"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5151" name="Rectangle 31"/>
              <p:cNvSpPr>
                <a:spLocks noChangeArrowheads="1"/>
              </p:cNvSpPr>
              <p:nvPr/>
            </p:nvSpPr>
            <p:spPr bwMode="auto">
              <a:xfrm>
                <a:off x="347" y="537"/>
                <a:ext cx="71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000">
                    <a:solidFill>
                      <a:srgbClr val="000000"/>
                    </a:solidFill>
                    <a:ea typeface="ＭＳ Ｐゴシック" charset="-128"/>
                    <a:cs typeface="ＭＳ Ｐゴシック" charset="-128"/>
                  </a:rPr>
                  <a:t>10000000</a:t>
                </a:r>
                <a:endParaRPr lang="en-US">
                  <a:ea typeface="ＭＳ Ｐゴシック" charset="-128"/>
                  <a:cs typeface="ＭＳ Ｐゴシック" charset="-128"/>
                </a:endParaRPr>
              </a:p>
            </p:txBody>
          </p:sp>
        </p:grpSp>
        <p:grpSp>
          <p:nvGrpSpPr>
            <p:cNvPr id="5" name="Group 32"/>
            <p:cNvGrpSpPr>
              <a:grpSpLocks/>
            </p:cNvGrpSpPr>
            <p:nvPr/>
          </p:nvGrpSpPr>
          <p:grpSpPr bwMode="auto">
            <a:xfrm>
              <a:off x="1527258" y="4101971"/>
              <a:ext cx="7234237" cy="304800"/>
              <a:chOff x="1006" y="2818"/>
              <a:chExt cx="4558" cy="192"/>
            </a:xfrm>
          </p:grpSpPr>
          <p:sp>
            <p:nvSpPr>
              <p:cNvPr id="5153" name="Rectangle 33"/>
              <p:cNvSpPr>
                <a:spLocks noChangeArrowheads="1"/>
              </p:cNvSpPr>
              <p:nvPr/>
            </p:nvSpPr>
            <p:spPr bwMode="auto">
              <a:xfrm>
                <a:off x="1006" y="2818"/>
                <a:ext cx="35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000">
                    <a:solidFill>
                      <a:srgbClr val="000000"/>
                    </a:solidFill>
                    <a:ea typeface="ＭＳ Ｐゴシック" charset="-128"/>
                    <a:cs typeface="ＭＳ Ｐゴシック" charset="-128"/>
                  </a:rPr>
                  <a:t>1950</a:t>
                </a:r>
                <a:endParaRPr lang="en-US"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5154" name="Rectangle 34"/>
              <p:cNvSpPr>
                <a:spLocks noChangeArrowheads="1"/>
              </p:cNvSpPr>
              <p:nvPr/>
            </p:nvSpPr>
            <p:spPr bwMode="auto">
              <a:xfrm>
                <a:off x="1607" y="2818"/>
                <a:ext cx="35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000">
                    <a:solidFill>
                      <a:srgbClr val="000000"/>
                    </a:solidFill>
                    <a:ea typeface="ＭＳ Ｐゴシック" charset="-128"/>
                    <a:cs typeface="ＭＳ Ｐゴシック" charset="-128"/>
                  </a:rPr>
                  <a:t>1960</a:t>
                </a:r>
                <a:endParaRPr lang="en-US"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5155" name="Rectangle 35"/>
              <p:cNvSpPr>
                <a:spLocks noChangeArrowheads="1"/>
              </p:cNvSpPr>
              <p:nvPr/>
            </p:nvSpPr>
            <p:spPr bwMode="auto">
              <a:xfrm>
                <a:off x="2204" y="2818"/>
                <a:ext cx="35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000">
                    <a:solidFill>
                      <a:srgbClr val="000000"/>
                    </a:solidFill>
                    <a:ea typeface="ＭＳ Ｐゴシック" charset="-128"/>
                    <a:cs typeface="ＭＳ Ｐゴシック" charset="-128"/>
                  </a:rPr>
                  <a:t>1970</a:t>
                </a:r>
                <a:endParaRPr lang="en-US"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5156" name="Rectangle 36"/>
              <p:cNvSpPr>
                <a:spLocks noChangeArrowheads="1"/>
              </p:cNvSpPr>
              <p:nvPr/>
            </p:nvSpPr>
            <p:spPr bwMode="auto">
              <a:xfrm>
                <a:off x="2806" y="2818"/>
                <a:ext cx="35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000">
                    <a:solidFill>
                      <a:srgbClr val="000000"/>
                    </a:solidFill>
                    <a:ea typeface="ＭＳ Ｐゴシック" charset="-128"/>
                    <a:cs typeface="ＭＳ Ｐゴシック" charset="-128"/>
                  </a:rPr>
                  <a:t>1980</a:t>
                </a:r>
                <a:endParaRPr lang="en-US"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5157" name="Rectangle 37"/>
              <p:cNvSpPr>
                <a:spLocks noChangeArrowheads="1"/>
              </p:cNvSpPr>
              <p:nvPr/>
            </p:nvSpPr>
            <p:spPr bwMode="auto">
              <a:xfrm>
                <a:off x="3408" y="2818"/>
                <a:ext cx="35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000">
                    <a:solidFill>
                      <a:srgbClr val="000000"/>
                    </a:solidFill>
                    <a:ea typeface="ＭＳ Ｐゴシック" charset="-128"/>
                    <a:cs typeface="ＭＳ Ｐゴシック" charset="-128"/>
                  </a:rPr>
                  <a:t>1990</a:t>
                </a:r>
                <a:endParaRPr lang="en-US"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5158" name="Rectangle 38"/>
              <p:cNvSpPr>
                <a:spLocks noChangeArrowheads="1"/>
              </p:cNvSpPr>
              <p:nvPr/>
            </p:nvSpPr>
            <p:spPr bwMode="auto">
              <a:xfrm>
                <a:off x="4011" y="2818"/>
                <a:ext cx="35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000">
                    <a:solidFill>
                      <a:srgbClr val="000000"/>
                    </a:solidFill>
                    <a:ea typeface="ＭＳ Ｐゴシック" charset="-128"/>
                    <a:cs typeface="ＭＳ Ｐゴシック" charset="-128"/>
                  </a:rPr>
                  <a:t>2000</a:t>
                </a:r>
                <a:endParaRPr lang="en-US"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5159" name="Rectangle 39"/>
              <p:cNvSpPr>
                <a:spLocks noChangeArrowheads="1"/>
              </p:cNvSpPr>
              <p:nvPr/>
            </p:nvSpPr>
            <p:spPr bwMode="auto">
              <a:xfrm>
                <a:off x="4605" y="2818"/>
                <a:ext cx="35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000">
                    <a:solidFill>
                      <a:srgbClr val="000000"/>
                    </a:solidFill>
                    <a:ea typeface="ＭＳ Ｐゴシック" charset="-128"/>
                    <a:cs typeface="ＭＳ Ｐゴシック" charset="-128"/>
                  </a:rPr>
                  <a:t>2010</a:t>
                </a:r>
                <a:endParaRPr lang="en-US"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5160" name="Rectangle 40"/>
              <p:cNvSpPr>
                <a:spLocks noChangeArrowheads="1"/>
              </p:cNvSpPr>
              <p:nvPr/>
            </p:nvSpPr>
            <p:spPr bwMode="auto">
              <a:xfrm>
                <a:off x="5208" y="2818"/>
                <a:ext cx="35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000">
                    <a:solidFill>
                      <a:srgbClr val="000000"/>
                    </a:solidFill>
                    <a:ea typeface="ＭＳ Ｐゴシック" charset="-128"/>
                    <a:cs typeface="ＭＳ Ｐゴシック" charset="-128"/>
                  </a:rPr>
                  <a:t>2020</a:t>
                </a:r>
                <a:endParaRPr lang="en-US">
                  <a:ea typeface="ＭＳ Ｐゴシック" charset="-128"/>
                  <a:cs typeface="ＭＳ Ｐゴシック" charset="-128"/>
                </a:endParaRPr>
              </a:p>
            </p:txBody>
          </p:sp>
        </p:grpSp>
        <p:sp>
          <p:nvSpPr>
            <p:cNvPr id="5161" name="Rectangle 41"/>
            <p:cNvSpPr>
              <a:spLocks noChangeArrowheads="1"/>
            </p:cNvSpPr>
            <p:nvPr/>
          </p:nvSpPr>
          <p:spPr bwMode="auto">
            <a:xfrm>
              <a:off x="4653045" y="4608383"/>
              <a:ext cx="628650" cy="365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prstTxWarp prst="textNoShape">
                <a:avLst/>
              </a:prstTxWarp>
              <a:spAutoFit/>
            </a:bodyPr>
            <a:lstStyle/>
            <a:p>
              <a:r>
                <a:rPr lang="en-US" sz="2400" b="1">
                  <a:solidFill>
                    <a:srgbClr val="000000"/>
                  </a:solidFill>
                  <a:ea typeface="ＭＳ Ｐゴシック" charset="-128"/>
                  <a:cs typeface="ＭＳ Ｐゴシック" charset="-128"/>
                </a:rPr>
                <a:t>year</a:t>
              </a:r>
              <a:endParaRPr lang="en-US" sz="2000"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162" name="Rectangle 42"/>
            <p:cNvSpPr>
              <a:spLocks noChangeArrowheads="1"/>
            </p:cNvSpPr>
            <p:nvPr/>
          </p:nvSpPr>
          <p:spPr bwMode="auto">
            <a:xfrm rot="16200000">
              <a:off x="-916698" y="2251739"/>
              <a:ext cx="2519362" cy="365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prstTxWarp prst="textNoShape">
                <a:avLst/>
              </a:prstTxWarp>
              <a:spAutoFit/>
            </a:bodyPr>
            <a:lstStyle/>
            <a:p>
              <a:r>
                <a:rPr lang="en-US" sz="2400" b="1" dirty="0">
                  <a:solidFill>
                    <a:srgbClr val="000000"/>
                  </a:solidFill>
                  <a:ea typeface="ＭＳ Ｐゴシック" charset="-128"/>
                  <a:cs typeface="ＭＳ Ｐゴシック" charset="-128"/>
                </a:rPr>
                <a:t>nucleotide bonds</a:t>
              </a:r>
              <a:endParaRPr lang="en-US" sz="2000" dirty="0"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164" name="Freeform 44"/>
            <p:cNvSpPr>
              <a:spLocks/>
            </p:cNvSpPr>
            <p:nvPr/>
          </p:nvSpPr>
          <p:spPr bwMode="auto">
            <a:xfrm>
              <a:off x="6773945" y="765046"/>
              <a:ext cx="1700213" cy="1308100"/>
            </a:xfrm>
            <a:custGeom>
              <a:avLst/>
              <a:gdLst/>
              <a:ahLst/>
              <a:cxnLst>
                <a:cxn ang="0">
                  <a:pos x="0" y="824"/>
                </a:cxn>
                <a:cxn ang="0">
                  <a:pos x="1070" y="824"/>
                </a:cxn>
                <a:cxn ang="0">
                  <a:pos x="1070" y="4"/>
                </a:cxn>
                <a:cxn ang="0">
                  <a:pos x="542" y="0"/>
                </a:cxn>
                <a:cxn ang="0">
                  <a:pos x="352" y="260"/>
                </a:cxn>
                <a:cxn ang="0">
                  <a:pos x="114" y="636"/>
                </a:cxn>
              </a:cxnLst>
              <a:rect l="0" t="0" r="r" b="b"/>
              <a:pathLst>
                <a:path w="1070" h="824">
                  <a:moveTo>
                    <a:pt x="0" y="824"/>
                  </a:moveTo>
                  <a:lnTo>
                    <a:pt x="1070" y="824"/>
                  </a:lnTo>
                  <a:lnTo>
                    <a:pt x="1070" y="4"/>
                  </a:lnTo>
                  <a:lnTo>
                    <a:pt x="542" y="0"/>
                  </a:lnTo>
                  <a:lnTo>
                    <a:pt x="352" y="260"/>
                  </a:lnTo>
                  <a:lnTo>
                    <a:pt x="114" y="636"/>
                  </a:lnTo>
                </a:path>
              </a:pathLst>
            </a:custGeom>
            <a:gradFill rotWithShape="1">
              <a:gsLst>
                <a:gs pos="0">
                  <a:srgbClr val="A32AA6"/>
                </a:gs>
                <a:gs pos="100000">
                  <a:schemeClr val="bg1"/>
                </a:gs>
              </a:gsLst>
              <a:lin ang="5400000" scaled="1"/>
            </a:gradFill>
            <a:ln w="63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65" name="Freeform 45"/>
            <p:cNvSpPr>
              <a:spLocks/>
            </p:cNvSpPr>
            <p:nvPr/>
          </p:nvSpPr>
          <p:spPr bwMode="auto">
            <a:xfrm>
              <a:off x="2301958" y="2952621"/>
              <a:ext cx="6172200" cy="914400"/>
            </a:xfrm>
            <a:custGeom>
              <a:avLst/>
              <a:gdLst/>
              <a:ahLst/>
              <a:cxnLst>
                <a:cxn ang="0">
                  <a:pos x="48" y="576"/>
                </a:cxn>
                <a:cxn ang="0">
                  <a:pos x="3888" y="576"/>
                </a:cxn>
                <a:cxn ang="0">
                  <a:pos x="3888" y="0"/>
                </a:cxn>
                <a:cxn ang="0">
                  <a:pos x="894" y="24"/>
                </a:cxn>
                <a:cxn ang="0">
                  <a:pos x="285" y="354"/>
                </a:cxn>
                <a:cxn ang="0">
                  <a:pos x="0" y="576"/>
                </a:cxn>
              </a:cxnLst>
              <a:rect l="0" t="0" r="r" b="b"/>
              <a:pathLst>
                <a:path w="3888" h="576">
                  <a:moveTo>
                    <a:pt x="48" y="576"/>
                  </a:moveTo>
                  <a:lnTo>
                    <a:pt x="3888" y="576"/>
                  </a:lnTo>
                  <a:lnTo>
                    <a:pt x="3888" y="0"/>
                  </a:lnTo>
                  <a:lnTo>
                    <a:pt x="894" y="24"/>
                  </a:lnTo>
                  <a:lnTo>
                    <a:pt x="285" y="354"/>
                  </a:lnTo>
                  <a:lnTo>
                    <a:pt x="0" y="576"/>
                  </a:lnTo>
                </a:path>
              </a:pathLst>
            </a:custGeom>
            <a:gradFill rotWithShape="1">
              <a:gsLst>
                <a:gs pos="0">
                  <a:srgbClr val="E2FA00"/>
                </a:gs>
                <a:gs pos="100000">
                  <a:schemeClr val="bg1"/>
                </a:gs>
              </a:gsLst>
              <a:lin ang="5400000" scaled="1"/>
            </a:gradFill>
            <a:ln w="63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66" name="Freeform 46"/>
            <p:cNvSpPr>
              <a:spLocks/>
            </p:cNvSpPr>
            <p:nvPr/>
          </p:nvSpPr>
          <p:spPr bwMode="auto">
            <a:xfrm>
              <a:off x="3706895" y="2073146"/>
              <a:ext cx="4767263" cy="914400"/>
            </a:xfrm>
            <a:custGeom>
              <a:avLst/>
              <a:gdLst/>
              <a:ahLst/>
              <a:cxnLst>
                <a:cxn ang="0">
                  <a:pos x="0" y="576"/>
                </a:cxn>
                <a:cxn ang="0">
                  <a:pos x="3002" y="576"/>
                </a:cxn>
                <a:cxn ang="0">
                  <a:pos x="3002" y="0"/>
                </a:cxn>
                <a:cxn ang="0">
                  <a:pos x="1928" y="0"/>
                </a:cxn>
                <a:cxn ang="0">
                  <a:pos x="1440" y="124"/>
                </a:cxn>
                <a:cxn ang="0">
                  <a:pos x="12" y="576"/>
                </a:cxn>
              </a:cxnLst>
              <a:rect l="0" t="0" r="r" b="b"/>
              <a:pathLst>
                <a:path w="3002" h="576">
                  <a:moveTo>
                    <a:pt x="0" y="576"/>
                  </a:moveTo>
                  <a:lnTo>
                    <a:pt x="3002" y="576"/>
                  </a:lnTo>
                  <a:lnTo>
                    <a:pt x="3002" y="0"/>
                  </a:lnTo>
                  <a:lnTo>
                    <a:pt x="1928" y="0"/>
                  </a:lnTo>
                  <a:lnTo>
                    <a:pt x="1440" y="124"/>
                  </a:lnTo>
                  <a:lnTo>
                    <a:pt x="12" y="576"/>
                  </a:lnTo>
                </a:path>
              </a:pathLst>
            </a:custGeom>
            <a:gradFill rotWithShape="1">
              <a:gsLst>
                <a:gs pos="0">
                  <a:srgbClr val="251BF1"/>
                </a:gs>
                <a:gs pos="100000">
                  <a:schemeClr val="bg1"/>
                </a:gs>
              </a:gsLst>
              <a:lin ang="5400000" scaled="1"/>
            </a:gradFill>
            <a:ln w="63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6" name="Group 47"/>
            <p:cNvGrpSpPr>
              <a:grpSpLocks/>
            </p:cNvGrpSpPr>
            <p:nvPr/>
          </p:nvGrpSpPr>
          <p:grpSpPr bwMode="auto">
            <a:xfrm>
              <a:off x="2251158" y="1153983"/>
              <a:ext cx="5111750" cy="2747963"/>
              <a:chOff x="1462" y="961"/>
              <a:chExt cx="3220" cy="1731"/>
            </a:xfrm>
          </p:grpSpPr>
          <p:sp>
            <p:nvSpPr>
              <p:cNvPr id="5168" name="Freeform 48"/>
              <p:cNvSpPr>
                <a:spLocks/>
              </p:cNvSpPr>
              <p:nvPr/>
            </p:nvSpPr>
            <p:spPr bwMode="auto">
              <a:xfrm>
                <a:off x="1462" y="2654"/>
                <a:ext cx="38" cy="38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38" y="19"/>
                  </a:cxn>
                  <a:cxn ang="0">
                    <a:pos x="19" y="38"/>
                  </a:cxn>
                  <a:cxn ang="0">
                    <a:pos x="0" y="19"/>
                  </a:cxn>
                  <a:cxn ang="0">
                    <a:pos x="19" y="0"/>
                  </a:cxn>
                </a:cxnLst>
                <a:rect l="0" t="0" r="r" b="b"/>
                <a:pathLst>
                  <a:path w="38" h="38">
                    <a:moveTo>
                      <a:pt x="19" y="0"/>
                    </a:moveTo>
                    <a:lnTo>
                      <a:pt x="38" y="19"/>
                    </a:lnTo>
                    <a:lnTo>
                      <a:pt x="19" y="38"/>
                    </a:lnTo>
                    <a:lnTo>
                      <a:pt x="0" y="19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000080"/>
              </a:solidFill>
              <a:ln w="9525">
                <a:solidFill>
                  <a:srgbClr val="000080"/>
                </a:solidFill>
                <a:prstDash val="solid"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69" name="Freeform 49"/>
              <p:cNvSpPr>
                <a:spLocks/>
              </p:cNvSpPr>
              <p:nvPr/>
            </p:nvSpPr>
            <p:spPr bwMode="auto">
              <a:xfrm>
                <a:off x="1766" y="2426"/>
                <a:ext cx="38" cy="38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38" y="19"/>
                  </a:cxn>
                  <a:cxn ang="0">
                    <a:pos x="19" y="38"/>
                  </a:cxn>
                  <a:cxn ang="0">
                    <a:pos x="0" y="19"/>
                  </a:cxn>
                  <a:cxn ang="0">
                    <a:pos x="19" y="0"/>
                  </a:cxn>
                </a:cxnLst>
                <a:rect l="0" t="0" r="r" b="b"/>
                <a:pathLst>
                  <a:path w="38" h="38">
                    <a:moveTo>
                      <a:pt x="19" y="0"/>
                    </a:moveTo>
                    <a:lnTo>
                      <a:pt x="38" y="19"/>
                    </a:lnTo>
                    <a:lnTo>
                      <a:pt x="19" y="38"/>
                    </a:lnTo>
                    <a:lnTo>
                      <a:pt x="0" y="19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000080"/>
              </a:solidFill>
              <a:ln w="9525">
                <a:solidFill>
                  <a:srgbClr val="000080"/>
                </a:solidFill>
                <a:prstDash val="solid"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70" name="Freeform 50"/>
              <p:cNvSpPr>
                <a:spLocks/>
              </p:cNvSpPr>
              <p:nvPr/>
            </p:nvSpPr>
            <p:spPr bwMode="auto">
              <a:xfrm>
                <a:off x="2362" y="2102"/>
                <a:ext cx="38" cy="38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38" y="19"/>
                  </a:cxn>
                  <a:cxn ang="0">
                    <a:pos x="19" y="38"/>
                  </a:cxn>
                  <a:cxn ang="0">
                    <a:pos x="0" y="19"/>
                  </a:cxn>
                  <a:cxn ang="0">
                    <a:pos x="19" y="0"/>
                  </a:cxn>
                </a:cxnLst>
                <a:rect l="0" t="0" r="r" b="b"/>
                <a:pathLst>
                  <a:path w="38" h="38">
                    <a:moveTo>
                      <a:pt x="19" y="0"/>
                    </a:moveTo>
                    <a:lnTo>
                      <a:pt x="38" y="19"/>
                    </a:lnTo>
                    <a:lnTo>
                      <a:pt x="19" y="38"/>
                    </a:lnTo>
                    <a:lnTo>
                      <a:pt x="0" y="19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000080"/>
              </a:solidFill>
              <a:ln w="9525">
                <a:solidFill>
                  <a:srgbClr val="000080"/>
                </a:solidFill>
                <a:prstDash val="solid"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71" name="Freeform 51"/>
              <p:cNvSpPr>
                <a:spLocks/>
              </p:cNvSpPr>
              <p:nvPr/>
            </p:nvSpPr>
            <p:spPr bwMode="auto">
              <a:xfrm>
                <a:off x="3807" y="1646"/>
                <a:ext cx="38" cy="38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38" y="19"/>
                  </a:cxn>
                  <a:cxn ang="0">
                    <a:pos x="19" y="38"/>
                  </a:cxn>
                  <a:cxn ang="0">
                    <a:pos x="0" y="19"/>
                  </a:cxn>
                  <a:cxn ang="0">
                    <a:pos x="19" y="0"/>
                  </a:cxn>
                </a:cxnLst>
                <a:rect l="0" t="0" r="r" b="b"/>
                <a:pathLst>
                  <a:path w="38" h="38">
                    <a:moveTo>
                      <a:pt x="19" y="0"/>
                    </a:moveTo>
                    <a:lnTo>
                      <a:pt x="38" y="19"/>
                    </a:lnTo>
                    <a:lnTo>
                      <a:pt x="19" y="38"/>
                    </a:lnTo>
                    <a:lnTo>
                      <a:pt x="0" y="19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000080"/>
              </a:solidFill>
              <a:ln w="9525">
                <a:solidFill>
                  <a:srgbClr val="000080"/>
                </a:solidFill>
                <a:prstDash val="solid"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72" name="Freeform 52"/>
              <p:cNvSpPr>
                <a:spLocks/>
              </p:cNvSpPr>
              <p:nvPr/>
            </p:nvSpPr>
            <p:spPr bwMode="auto">
              <a:xfrm>
                <a:off x="4289" y="1519"/>
                <a:ext cx="38" cy="38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38" y="19"/>
                  </a:cxn>
                  <a:cxn ang="0">
                    <a:pos x="19" y="38"/>
                  </a:cxn>
                  <a:cxn ang="0">
                    <a:pos x="0" y="19"/>
                  </a:cxn>
                  <a:cxn ang="0">
                    <a:pos x="19" y="0"/>
                  </a:cxn>
                </a:cxnLst>
                <a:rect l="0" t="0" r="r" b="b"/>
                <a:pathLst>
                  <a:path w="38" h="38">
                    <a:moveTo>
                      <a:pt x="19" y="0"/>
                    </a:moveTo>
                    <a:lnTo>
                      <a:pt x="38" y="19"/>
                    </a:lnTo>
                    <a:lnTo>
                      <a:pt x="19" y="38"/>
                    </a:lnTo>
                    <a:lnTo>
                      <a:pt x="0" y="19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000080"/>
              </a:solidFill>
              <a:ln w="9525">
                <a:solidFill>
                  <a:srgbClr val="000080"/>
                </a:solidFill>
                <a:prstDash val="solid"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73" name="Freeform 53"/>
              <p:cNvSpPr>
                <a:spLocks/>
              </p:cNvSpPr>
              <p:nvPr/>
            </p:nvSpPr>
            <p:spPr bwMode="auto">
              <a:xfrm>
                <a:off x="4403" y="1329"/>
                <a:ext cx="38" cy="38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38" y="19"/>
                  </a:cxn>
                  <a:cxn ang="0">
                    <a:pos x="19" y="38"/>
                  </a:cxn>
                  <a:cxn ang="0">
                    <a:pos x="0" y="19"/>
                  </a:cxn>
                  <a:cxn ang="0">
                    <a:pos x="19" y="0"/>
                  </a:cxn>
                </a:cxnLst>
                <a:rect l="0" t="0" r="r" b="b"/>
                <a:pathLst>
                  <a:path w="38" h="38">
                    <a:moveTo>
                      <a:pt x="19" y="0"/>
                    </a:moveTo>
                    <a:lnTo>
                      <a:pt x="38" y="19"/>
                    </a:lnTo>
                    <a:lnTo>
                      <a:pt x="19" y="38"/>
                    </a:lnTo>
                    <a:lnTo>
                      <a:pt x="0" y="19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000080"/>
              </a:solidFill>
              <a:ln w="9525">
                <a:solidFill>
                  <a:srgbClr val="000080"/>
                </a:solidFill>
                <a:prstDash val="solid"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74" name="Freeform 54"/>
              <p:cNvSpPr>
                <a:spLocks/>
              </p:cNvSpPr>
              <p:nvPr/>
            </p:nvSpPr>
            <p:spPr bwMode="auto">
              <a:xfrm>
                <a:off x="4644" y="961"/>
                <a:ext cx="38" cy="38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38" y="19"/>
                  </a:cxn>
                  <a:cxn ang="0">
                    <a:pos x="19" y="38"/>
                  </a:cxn>
                  <a:cxn ang="0">
                    <a:pos x="0" y="19"/>
                  </a:cxn>
                  <a:cxn ang="0">
                    <a:pos x="19" y="0"/>
                  </a:cxn>
                </a:cxnLst>
                <a:rect l="0" t="0" r="r" b="b"/>
                <a:pathLst>
                  <a:path w="38" h="38">
                    <a:moveTo>
                      <a:pt x="19" y="0"/>
                    </a:moveTo>
                    <a:lnTo>
                      <a:pt x="38" y="19"/>
                    </a:lnTo>
                    <a:lnTo>
                      <a:pt x="19" y="38"/>
                    </a:lnTo>
                    <a:lnTo>
                      <a:pt x="0" y="19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000080"/>
              </a:solidFill>
              <a:ln w="9525">
                <a:solidFill>
                  <a:srgbClr val="000080"/>
                </a:solidFill>
                <a:prstDash val="solid"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5175" name="Line 55"/>
            <p:cNvSpPr>
              <a:spLocks noChangeShapeType="1"/>
            </p:cNvSpPr>
            <p:nvPr/>
          </p:nvSpPr>
          <p:spPr bwMode="auto">
            <a:xfrm>
              <a:off x="1806658" y="3871783"/>
              <a:ext cx="66706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76" name="Freeform 56"/>
            <p:cNvSpPr>
              <a:spLocks/>
            </p:cNvSpPr>
            <p:nvPr/>
          </p:nvSpPr>
          <p:spPr bwMode="auto">
            <a:xfrm>
              <a:off x="2279733" y="772983"/>
              <a:ext cx="5343525" cy="3098800"/>
            </a:xfrm>
            <a:custGeom>
              <a:avLst/>
              <a:gdLst/>
              <a:ahLst/>
              <a:cxnLst>
                <a:cxn ang="0">
                  <a:pos x="0" y="308"/>
                </a:cxn>
                <a:cxn ang="0">
                  <a:pos x="48" y="272"/>
                </a:cxn>
                <a:cxn ang="0">
                  <a:pos x="142" y="221"/>
                </a:cxn>
                <a:cxn ang="0">
                  <a:pos x="370" y="149"/>
                </a:cxn>
                <a:cxn ang="0">
                  <a:pos x="446" y="129"/>
                </a:cxn>
                <a:cxn ang="0">
                  <a:pos x="464" y="99"/>
                </a:cxn>
                <a:cxn ang="0">
                  <a:pos x="502" y="41"/>
                </a:cxn>
                <a:cxn ang="0">
                  <a:pos x="531" y="0"/>
                </a:cxn>
              </a:cxnLst>
              <a:rect l="0" t="0" r="r" b="b"/>
              <a:pathLst>
                <a:path w="531" h="308">
                  <a:moveTo>
                    <a:pt x="0" y="308"/>
                  </a:moveTo>
                  <a:lnTo>
                    <a:pt x="48" y="272"/>
                  </a:lnTo>
                  <a:lnTo>
                    <a:pt x="142" y="221"/>
                  </a:lnTo>
                  <a:lnTo>
                    <a:pt x="370" y="149"/>
                  </a:lnTo>
                  <a:lnTo>
                    <a:pt x="446" y="129"/>
                  </a:lnTo>
                  <a:lnTo>
                    <a:pt x="464" y="99"/>
                  </a:lnTo>
                  <a:lnTo>
                    <a:pt x="502" y="41"/>
                  </a:lnTo>
                  <a:lnTo>
                    <a:pt x="531" y="0"/>
                  </a:lnTo>
                </a:path>
              </a:pathLst>
            </a:custGeom>
            <a:noFill/>
            <a:ln w="9525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77" name="Freeform 57"/>
            <p:cNvSpPr>
              <a:spLocks/>
            </p:cNvSpPr>
            <p:nvPr/>
          </p:nvSpPr>
          <p:spPr bwMode="auto">
            <a:xfrm>
              <a:off x="7593095" y="742821"/>
              <a:ext cx="61913" cy="60325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38" y="19"/>
                </a:cxn>
                <a:cxn ang="0">
                  <a:pos x="19" y="38"/>
                </a:cxn>
                <a:cxn ang="0">
                  <a:pos x="0" y="19"/>
                </a:cxn>
                <a:cxn ang="0">
                  <a:pos x="19" y="0"/>
                </a:cxn>
              </a:cxnLst>
              <a:rect l="0" t="0" r="r" b="b"/>
              <a:pathLst>
                <a:path w="38" h="38">
                  <a:moveTo>
                    <a:pt x="19" y="0"/>
                  </a:moveTo>
                  <a:lnTo>
                    <a:pt x="38" y="19"/>
                  </a:lnTo>
                  <a:lnTo>
                    <a:pt x="19" y="38"/>
                  </a:lnTo>
                  <a:lnTo>
                    <a:pt x="0" y="19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01899"/>
            </a:solidFill>
            <a:ln w="9525">
              <a:solidFill>
                <a:srgbClr val="F01899"/>
              </a:solidFill>
              <a:prstDash val="solid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78" name="Rectangle 58"/>
            <p:cNvSpPr>
              <a:spLocks noChangeArrowheads="1"/>
            </p:cNvSpPr>
            <p:nvPr/>
          </p:nvSpPr>
          <p:spPr bwMode="auto">
            <a:xfrm>
              <a:off x="4843545" y="3285996"/>
              <a:ext cx="1790700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prstTxWarp prst="textNoShape">
                <a:avLst/>
              </a:prstTxWarp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  <a:ea typeface="ＭＳ Ｐゴシック" charset="-128"/>
                  <a:cs typeface="ＭＳ Ｐゴシック" charset="-128"/>
                </a:rPr>
                <a:t>organic chemistry</a:t>
              </a:r>
              <a:endParaRPr lang="en-US"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179" name="Rectangle 59"/>
            <p:cNvSpPr>
              <a:spLocks noChangeArrowheads="1"/>
            </p:cNvSpPr>
            <p:nvPr/>
          </p:nvSpPr>
          <p:spPr bwMode="auto">
            <a:xfrm>
              <a:off x="6405645" y="2447796"/>
              <a:ext cx="1282700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prstTxWarp prst="textNoShape">
                <a:avLst/>
              </a:prstTxWarp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  <a:ea typeface="ＭＳ Ｐゴシック" charset="-128"/>
                  <a:cs typeface="ＭＳ Ｐゴシック" charset="-128"/>
                </a:rPr>
                <a:t>biochemistry</a:t>
              </a:r>
              <a:endParaRPr lang="en-US"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180" name="Rectangle 60"/>
            <p:cNvSpPr>
              <a:spLocks noChangeArrowheads="1"/>
            </p:cNvSpPr>
            <p:nvPr/>
          </p:nvSpPr>
          <p:spPr bwMode="auto">
            <a:xfrm>
              <a:off x="7472445" y="1304796"/>
              <a:ext cx="723900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prstTxWarp prst="textNoShape">
                <a:avLst/>
              </a:prstTxWarp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  <a:ea typeface="ＭＳ Ｐゴシック" charset="-128"/>
                  <a:cs typeface="ＭＳ Ｐゴシック" charset="-128"/>
                </a:rPr>
                <a:t>biology</a:t>
              </a:r>
              <a:endParaRPr lang="en-US">
                <a:ea typeface="ＭＳ Ｐゴシック" charset="-128"/>
                <a:cs typeface="ＭＳ Ｐゴシック" charset="-128"/>
              </a:endParaRPr>
            </a:p>
          </p:txBody>
        </p:sp>
      </p:grpSp>
      <p:sp>
        <p:nvSpPr>
          <p:cNvPr id="62" name="Title 61"/>
          <p:cNvSpPr>
            <a:spLocks noGrp="1"/>
          </p:cNvSpPr>
          <p:nvPr>
            <p:ph type="title"/>
          </p:nvPr>
        </p:nvSpPr>
        <p:spPr>
          <a:xfrm>
            <a:off x="457200" y="174755"/>
            <a:ext cx="8229600" cy="600345"/>
          </a:xfrm>
        </p:spPr>
        <p:txBody>
          <a:bodyPr/>
          <a:lstStyle/>
          <a:p>
            <a:r>
              <a:rPr lang="en-US" sz="3200" dirty="0" smtClean="0"/>
              <a:t>How big can we go?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7495" y="123375"/>
            <a:ext cx="7553325" cy="609600"/>
          </a:xfrm>
        </p:spPr>
        <p:txBody>
          <a:bodyPr/>
          <a:lstStyle/>
          <a:p>
            <a:r>
              <a:rPr lang="en-US" sz="3600" dirty="0" smtClean="0"/>
              <a:t>The basic genetic code</a:t>
            </a:r>
            <a:endParaRPr lang="en-US" sz="3600" dirty="0"/>
          </a:p>
        </p:txBody>
      </p:sp>
      <p:grpSp>
        <p:nvGrpSpPr>
          <p:cNvPr id="5" name="Group 4"/>
          <p:cNvGrpSpPr/>
          <p:nvPr/>
        </p:nvGrpSpPr>
        <p:grpSpPr>
          <a:xfrm>
            <a:off x="556380" y="1666738"/>
            <a:ext cx="1279467" cy="3340736"/>
            <a:chOff x="1173237" y="2286000"/>
            <a:chExt cx="1279467" cy="3340736"/>
          </a:xfrm>
        </p:grpSpPr>
        <p:sp>
          <p:nvSpPr>
            <p:cNvPr id="3" name="TextBox 2"/>
            <p:cNvSpPr txBox="1"/>
            <p:nvPr/>
          </p:nvSpPr>
          <p:spPr>
            <a:xfrm>
              <a:off x="1559472" y="3072191"/>
              <a:ext cx="583663" cy="25545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000" dirty="0" smtClean="0">
                  <a:solidFill>
                    <a:srgbClr val="0235AD"/>
                  </a:solidFill>
                </a:rPr>
                <a:t>A</a:t>
              </a:r>
            </a:p>
            <a:p>
              <a:pPr algn="ctr"/>
              <a:r>
                <a:rPr lang="en-US" sz="4000" dirty="0">
                  <a:solidFill>
                    <a:srgbClr val="0235AD"/>
                  </a:solidFill>
                </a:rPr>
                <a:t>C</a:t>
              </a:r>
              <a:endParaRPr lang="en-US" sz="4000" dirty="0" smtClean="0">
                <a:solidFill>
                  <a:srgbClr val="0235AD"/>
                </a:solidFill>
              </a:endParaRPr>
            </a:p>
            <a:p>
              <a:pPr algn="ctr"/>
              <a:r>
                <a:rPr lang="en-US" sz="4000" dirty="0">
                  <a:solidFill>
                    <a:srgbClr val="0235AD"/>
                  </a:solidFill>
                </a:rPr>
                <a:t>G</a:t>
              </a:r>
              <a:endParaRPr lang="en-US" sz="4000" dirty="0" smtClean="0">
                <a:solidFill>
                  <a:srgbClr val="0235AD"/>
                </a:solidFill>
              </a:endParaRPr>
            </a:p>
            <a:p>
              <a:pPr algn="ctr"/>
              <a:r>
                <a:rPr lang="en-US" sz="4000" dirty="0">
                  <a:solidFill>
                    <a:srgbClr val="0235AD"/>
                  </a:solidFill>
                </a:rPr>
                <a:t>T</a:t>
              </a:r>
              <a:endParaRPr lang="en-US" sz="4000" dirty="0">
                <a:solidFill>
                  <a:srgbClr val="0235AD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173237" y="2286000"/>
              <a:ext cx="127946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4 letters</a:t>
              </a:r>
              <a:endParaRPr lang="en-US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211458" y="1666738"/>
            <a:ext cx="1951651" cy="3340736"/>
            <a:chOff x="2211458" y="1666738"/>
            <a:chExt cx="1951651" cy="3340736"/>
          </a:xfrm>
        </p:grpSpPr>
        <p:grpSp>
          <p:nvGrpSpPr>
            <p:cNvPr id="6" name="Group 5"/>
            <p:cNvGrpSpPr/>
            <p:nvPr/>
          </p:nvGrpSpPr>
          <p:grpSpPr>
            <a:xfrm>
              <a:off x="2883642" y="1666738"/>
              <a:ext cx="1279467" cy="3340736"/>
              <a:chOff x="1173237" y="2286000"/>
              <a:chExt cx="1279467" cy="3340736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1559472" y="3072191"/>
                <a:ext cx="583663" cy="25545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4000" dirty="0" smtClean="0">
                    <a:solidFill>
                      <a:srgbClr val="0235AD"/>
                    </a:solidFill>
                  </a:rPr>
                  <a:t>A</a:t>
                </a:r>
              </a:p>
              <a:p>
                <a:pPr algn="ctr"/>
                <a:r>
                  <a:rPr lang="en-US" sz="4000" dirty="0">
                    <a:solidFill>
                      <a:srgbClr val="0235AD"/>
                    </a:solidFill>
                  </a:rPr>
                  <a:t>C</a:t>
                </a:r>
                <a:endParaRPr lang="en-US" sz="4000" dirty="0" smtClean="0">
                  <a:solidFill>
                    <a:srgbClr val="0235AD"/>
                  </a:solidFill>
                </a:endParaRPr>
              </a:p>
              <a:p>
                <a:pPr algn="ctr"/>
                <a:r>
                  <a:rPr lang="en-US" sz="4000" dirty="0">
                    <a:solidFill>
                      <a:srgbClr val="0235AD"/>
                    </a:solidFill>
                  </a:rPr>
                  <a:t>G</a:t>
                </a:r>
                <a:endParaRPr lang="en-US" sz="4000" dirty="0" smtClean="0">
                  <a:solidFill>
                    <a:srgbClr val="0235AD"/>
                  </a:solidFill>
                </a:endParaRPr>
              </a:p>
              <a:p>
                <a:pPr algn="ctr"/>
                <a:r>
                  <a:rPr lang="en-US" sz="4000" dirty="0">
                    <a:solidFill>
                      <a:srgbClr val="0235AD"/>
                    </a:solidFill>
                  </a:rPr>
                  <a:t>T</a:t>
                </a:r>
                <a:endParaRPr lang="en-US" sz="4000" dirty="0">
                  <a:solidFill>
                    <a:srgbClr val="0235AD"/>
                  </a:solidFill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1173237" y="2286000"/>
                <a:ext cx="127946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4 letters</a:t>
                </a:r>
                <a:endParaRPr lang="en-US" dirty="0"/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2211458" y="3226282"/>
              <a:ext cx="458379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solidFill>
                    <a:srgbClr val="FF6600"/>
                  </a:solidFill>
                </a:rPr>
                <a:t>X</a:t>
              </a:r>
              <a:endParaRPr lang="en-US" sz="3200" dirty="0">
                <a:solidFill>
                  <a:srgbClr val="FF6600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538720" y="1666738"/>
            <a:ext cx="1951651" cy="3340736"/>
            <a:chOff x="4538720" y="1666738"/>
            <a:chExt cx="1951651" cy="3340736"/>
          </a:xfrm>
        </p:grpSpPr>
        <p:grpSp>
          <p:nvGrpSpPr>
            <p:cNvPr id="9" name="Group 8"/>
            <p:cNvGrpSpPr/>
            <p:nvPr/>
          </p:nvGrpSpPr>
          <p:grpSpPr>
            <a:xfrm>
              <a:off x="5210904" y="1666738"/>
              <a:ext cx="1279467" cy="3340736"/>
              <a:chOff x="1173237" y="2286000"/>
              <a:chExt cx="1279467" cy="3340736"/>
            </a:xfrm>
          </p:grpSpPr>
          <p:sp>
            <p:nvSpPr>
              <p:cNvPr id="10" name="TextBox 9"/>
              <p:cNvSpPr txBox="1"/>
              <p:nvPr/>
            </p:nvSpPr>
            <p:spPr>
              <a:xfrm>
                <a:off x="1559472" y="3072191"/>
                <a:ext cx="583663" cy="25545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4000" dirty="0" smtClean="0">
                    <a:solidFill>
                      <a:srgbClr val="0235AD"/>
                    </a:solidFill>
                  </a:rPr>
                  <a:t>A</a:t>
                </a:r>
              </a:p>
              <a:p>
                <a:pPr algn="ctr"/>
                <a:r>
                  <a:rPr lang="en-US" sz="4000" dirty="0">
                    <a:solidFill>
                      <a:srgbClr val="0235AD"/>
                    </a:solidFill>
                  </a:rPr>
                  <a:t>C</a:t>
                </a:r>
                <a:endParaRPr lang="en-US" sz="4000" dirty="0" smtClean="0">
                  <a:solidFill>
                    <a:srgbClr val="0235AD"/>
                  </a:solidFill>
                </a:endParaRPr>
              </a:p>
              <a:p>
                <a:pPr algn="ctr"/>
                <a:r>
                  <a:rPr lang="en-US" sz="4000" dirty="0">
                    <a:solidFill>
                      <a:srgbClr val="0235AD"/>
                    </a:solidFill>
                  </a:rPr>
                  <a:t>G</a:t>
                </a:r>
                <a:endParaRPr lang="en-US" sz="4000" dirty="0" smtClean="0">
                  <a:solidFill>
                    <a:srgbClr val="0235AD"/>
                  </a:solidFill>
                </a:endParaRPr>
              </a:p>
              <a:p>
                <a:pPr algn="ctr"/>
                <a:r>
                  <a:rPr lang="en-US" sz="4000" dirty="0">
                    <a:solidFill>
                      <a:srgbClr val="0235AD"/>
                    </a:solidFill>
                  </a:rPr>
                  <a:t>T</a:t>
                </a:r>
                <a:endParaRPr lang="en-US" sz="4000" dirty="0">
                  <a:solidFill>
                    <a:srgbClr val="0235AD"/>
                  </a:solidFill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1173237" y="2286000"/>
                <a:ext cx="127946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4 letters</a:t>
                </a:r>
                <a:endParaRPr lang="en-US" dirty="0"/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4538720" y="3226282"/>
              <a:ext cx="458379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solidFill>
                    <a:srgbClr val="FF6600"/>
                  </a:solidFill>
                </a:rPr>
                <a:t>X</a:t>
              </a:r>
              <a:endParaRPr lang="en-US" sz="3200" dirty="0">
                <a:solidFill>
                  <a:srgbClr val="FF6600"/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565882" y="1274957"/>
            <a:ext cx="2170716" cy="4865366"/>
            <a:chOff x="6565882" y="1274957"/>
            <a:chExt cx="2170716" cy="4865366"/>
          </a:xfrm>
        </p:grpSpPr>
        <p:grpSp>
          <p:nvGrpSpPr>
            <p:cNvPr id="12" name="Group 11"/>
            <p:cNvGrpSpPr/>
            <p:nvPr/>
          </p:nvGrpSpPr>
          <p:grpSpPr>
            <a:xfrm>
              <a:off x="7303093" y="1274957"/>
              <a:ext cx="1433505" cy="4865366"/>
              <a:chOff x="1173237" y="2286000"/>
              <a:chExt cx="1433505" cy="4865366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1382850" y="3181048"/>
                <a:ext cx="864339" cy="39703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b="1" dirty="0" smtClean="0">
                    <a:solidFill>
                      <a:srgbClr val="0235AD"/>
                    </a:solidFill>
                    <a:latin typeface="Courier New"/>
                    <a:cs typeface="Courier New"/>
                  </a:rPr>
                  <a:t>AAA</a:t>
                </a:r>
              </a:p>
              <a:p>
                <a:pPr algn="ctr"/>
                <a:r>
                  <a:rPr lang="en-US" sz="2800" b="1" dirty="0" smtClean="0">
                    <a:solidFill>
                      <a:srgbClr val="0235AD"/>
                    </a:solidFill>
                    <a:latin typeface="Courier New"/>
                    <a:cs typeface="Courier New"/>
                  </a:rPr>
                  <a:t>AAC</a:t>
                </a:r>
              </a:p>
              <a:p>
                <a:pPr algn="ctr"/>
                <a:r>
                  <a:rPr lang="en-US" sz="2800" b="1" dirty="0" smtClean="0">
                    <a:solidFill>
                      <a:srgbClr val="0235AD"/>
                    </a:solidFill>
                    <a:latin typeface="Courier New"/>
                    <a:cs typeface="Courier New"/>
                  </a:rPr>
                  <a:t>AAG</a:t>
                </a:r>
              </a:p>
              <a:p>
                <a:pPr algn="ctr"/>
                <a:r>
                  <a:rPr lang="en-US" sz="2800" b="1" dirty="0" smtClean="0">
                    <a:solidFill>
                      <a:srgbClr val="0235AD"/>
                    </a:solidFill>
                    <a:latin typeface="Courier New"/>
                    <a:cs typeface="Courier New"/>
                  </a:rPr>
                  <a:t>AAT</a:t>
                </a:r>
              </a:p>
              <a:p>
                <a:pPr algn="ctr"/>
                <a:r>
                  <a:rPr lang="en-US" sz="2800" b="1" dirty="0" smtClean="0">
                    <a:solidFill>
                      <a:srgbClr val="0235AD"/>
                    </a:solidFill>
                    <a:latin typeface="Courier New"/>
                    <a:cs typeface="Courier New"/>
                  </a:rPr>
                  <a:t>ACA</a:t>
                </a:r>
              </a:p>
              <a:p>
                <a:pPr algn="ctr"/>
                <a:r>
                  <a:rPr lang="en-US" sz="2800" b="1" dirty="0" smtClean="0">
                    <a:solidFill>
                      <a:srgbClr val="0235AD"/>
                    </a:solidFill>
                    <a:latin typeface="Courier New"/>
                    <a:cs typeface="Courier New"/>
                  </a:rPr>
                  <a:t>ACC</a:t>
                </a:r>
              </a:p>
              <a:p>
                <a:pPr algn="ctr"/>
                <a:r>
                  <a:rPr lang="en-US" sz="2800" b="1" dirty="0" smtClean="0">
                    <a:solidFill>
                      <a:srgbClr val="0235AD"/>
                    </a:solidFill>
                    <a:latin typeface="Courier New"/>
                    <a:cs typeface="Courier New"/>
                  </a:rPr>
                  <a:t>ACG</a:t>
                </a:r>
              </a:p>
              <a:p>
                <a:pPr algn="ctr"/>
                <a:r>
                  <a:rPr lang="en-US" sz="2800" b="1" dirty="0" smtClean="0">
                    <a:solidFill>
                      <a:srgbClr val="0235AD"/>
                    </a:solidFill>
                    <a:latin typeface="Courier New"/>
                    <a:cs typeface="Courier New"/>
                  </a:rPr>
                  <a:t>ACT</a:t>
                </a:r>
              </a:p>
              <a:p>
                <a:pPr algn="ctr"/>
                <a:r>
                  <a:rPr lang="en-US" sz="2800" b="1" dirty="0" smtClean="0">
                    <a:latin typeface="Courier New"/>
                    <a:cs typeface="Courier New"/>
                  </a:rPr>
                  <a:t>...</a:t>
                </a:r>
                <a:endParaRPr lang="en-US" sz="2800" b="1" dirty="0">
                  <a:latin typeface="Courier New"/>
                  <a:cs typeface="Courier New"/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1173237" y="2286000"/>
                <a:ext cx="1433505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64 words</a:t>
                </a:r>
              </a:p>
              <a:p>
                <a:r>
                  <a:rPr lang="en-US" dirty="0" smtClean="0"/>
                  <a:t>(codons)</a:t>
                </a:r>
                <a:endParaRPr lang="en-US" dirty="0"/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>
              <a:off x="6565882" y="3113203"/>
              <a:ext cx="514183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solidFill>
                    <a:srgbClr val="FF6600"/>
                  </a:solidFill>
                </a:rPr>
                <a:t>=</a:t>
              </a:r>
              <a:endParaRPr lang="en-US" sz="4400" dirty="0">
                <a:solidFill>
                  <a:srgbClr val="FF66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odon%5B1%5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047" y="205620"/>
            <a:ext cx="9047959" cy="586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3" name="TextBox 24"/>
          <p:cNvSpPr txBox="1">
            <a:spLocks noChangeArrowheads="1"/>
          </p:cNvSpPr>
          <p:nvPr/>
        </p:nvSpPr>
        <p:spPr bwMode="auto">
          <a:xfrm>
            <a:off x="3590930" y="292933"/>
            <a:ext cx="2069646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1400" b="1" dirty="0"/>
              <a:t>Second Position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-569603" y="737746"/>
            <a:ext cx="10271534" cy="354865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4578" name="Picture 2" descr="codon%5B1%5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63650" y="309563"/>
            <a:ext cx="6613525" cy="428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4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50900" y="4735513"/>
            <a:ext cx="7169150" cy="554037"/>
          </a:xfrm>
        </p:spPr>
        <p:txBody>
          <a:bodyPr/>
          <a:lstStyle/>
          <a:p>
            <a:pPr algn="ctr">
              <a:buFontTx/>
              <a:buNone/>
            </a:pPr>
            <a:r>
              <a:rPr u="sng" smtClean="0">
                <a:solidFill>
                  <a:srgbClr val="000066"/>
                </a:solidFill>
              </a:rPr>
              <a:t>By engineering new genetic codes we can:</a:t>
            </a:r>
            <a:endParaRPr u="sng">
              <a:solidFill>
                <a:srgbClr val="000066"/>
              </a:solidFill>
            </a:endParaRPr>
          </a:p>
        </p:txBody>
      </p:sp>
      <p:sp>
        <p:nvSpPr>
          <p:cNvPr id="319494" name="Rectangle 6"/>
          <p:cNvSpPr>
            <a:spLocks noChangeArrowheads="1"/>
          </p:cNvSpPr>
          <p:nvPr/>
        </p:nvSpPr>
        <p:spPr bwMode="auto">
          <a:xfrm>
            <a:off x="868363" y="5861050"/>
            <a:ext cx="7104062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sz="2000" b="1">
                <a:solidFill>
                  <a:srgbClr val="000066"/>
                </a:solidFill>
              </a:rPr>
              <a:t>produce organisms immune to viruses</a:t>
            </a:r>
          </a:p>
        </p:txBody>
      </p:sp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306388" y="1162050"/>
            <a:ext cx="8731250" cy="4454525"/>
            <a:chOff x="305731" y="1161581"/>
            <a:chExt cx="8732201" cy="4454823"/>
          </a:xfrm>
        </p:grpSpPr>
        <p:sp>
          <p:nvSpPr>
            <p:cNvPr id="24590" name="Rectangle 5"/>
            <p:cNvSpPr>
              <a:spLocks noChangeArrowheads="1"/>
            </p:cNvSpPr>
            <p:nvPr/>
          </p:nvSpPr>
          <p:spPr bwMode="auto">
            <a:xfrm>
              <a:off x="305731" y="5083004"/>
              <a:ext cx="8678054" cy="533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342900" indent="-342900" eaLnBrk="0" hangingPunct="0">
                <a:spcBef>
                  <a:spcPct val="20000"/>
                </a:spcBef>
                <a:buFontTx/>
                <a:buChar char="•"/>
              </a:pPr>
              <a:r>
                <a:rPr lang="en-US" sz="2000" b="1">
                  <a:solidFill>
                    <a:srgbClr val="000066"/>
                  </a:solidFill>
                </a:rPr>
                <a:t>make universal systems for “plug and play” with new amino acids</a:t>
              </a:r>
            </a:p>
          </p:txBody>
        </p:sp>
        <p:grpSp>
          <p:nvGrpSpPr>
            <p:cNvPr id="24591" name="Group 22"/>
            <p:cNvGrpSpPr>
              <a:grpSpLocks/>
            </p:cNvGrpSpPr>
            <p:nvPr/>
          </p:nvGrpSpPr>
          <p:grpSpPr bwMode="auto">
            <a:xfrm>
              <a:off x="4445000" y="1161581"/>
              <a:ext cx="4592932" cy="1219200"/>
              <a:chOff x="4445000" y="1161581"/>
              <a:chExt cx="4592932" cy="1219200"/>
            </a:xfrm>
          </p:grpSpPr>
          <p:sp>
            <p:nvSpPr>
              <p:cNvPr id="24592" name="Oval 12"/>
              <p:cNvSpPr>
                <a:spLocks noChangeArrowheads="1"/>
              </p:cNvSpPr>
              <p:nvPr/>
            </p:nvSpPr>
            <p:spPr bwMode="auto">
              <a:xfrm>
                <a:off x="4445000" y="1741488"/>
                <a:ext cx="1524000" cy="381000"/>
              </a:xfrm>
              <a:prstGeom prst="ellipse">
                <a:avLst/>
              </a:prstGeom>
              <a:noFill/>
              <a:ln w="28575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endParaRPr lang="en-US" sz="1800">
                  <a:solidFill>
                    <a:srgbClr val="FF0066"/>
                  </a:solidFill>
                </a:endParaRPr>
              </a:p>
            </p:txBody>
          </p:sp>
          <p:sp>
            <p:nvSpPr>
              <p:cNvPr id="24593" name="Line 15"/>
              <p:cNvSpPr>
                <a:spLocks noChangeShapeType="1"/>
              </p:cNvSpPr>
              <p:nvPr/>
            </p:nvSpPr>
            <p:spPr bwMode="auto">
              <a:xfrm flipV="1">
                <a:off x="5965986" y="1822527"/>
                <a:ext cx="1693279" cy="105825"/>
              </a:xfrm>
              <a:prstGeom prst="line">
                <a:avLst/>
              </a:prstGeom>
              <a:noFill/>
              <a:ln w="28575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594" name="Oval 16"/>
              <p:cNvSpPr>
                <a:spLocks noChangeArrowheads="1"/>
              </p:cNvSpPr>
              <p:nvPr/>
            </p:nvSpPr>
            <p:spPr bwMode="auto">
              <a:xfrm>
                <a:off x="7666332" y="1161581"/>
                <a:ext cx="1371600" cy="1219200"/>
              </a:xfrm>
              <a:prstGeom prst="ellipse">
                <a:avLst/>
              </a:prstGeom>
              <a:noFill/>
              <a:ln w="28575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 wrap="none" anchor="ctr" anchorCtr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800" b="1"/>
                  <a:t>new room</a:t>
                </a:r>
              </a:p>
              <a:p>
                <a:pPr algn="ctr" eaLnBrk="0" hangingPunct="0"/>
                <a:r>
                  <a:rPr lang="en-US" sz="1800" b="1"/>
                  <a:t>for plug &amp;</a:t>
                </a:r>
              </a:p>
              <a:p>
                <a:pPr algn="ctr" eaLnBrk="0" hangingPunct="0"/>
                <a:r>
                  <a:rPr lang="en-US" sz="1800" b="1"/>
                  <a:t>play</a:t>
                </a:r>
              </a:p>
            </p:txBody>
          </p:sp>
        </p:grpSp>
      </p:grp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47625" y="1331913"/>
            <a:ext cx="8583613" cy="4746625"/>
            <a:chOff x="47037" y="1331830"/>
            <a:chExt cx="8583982" cy="4746959"/>
          </a:xfrm>
        </p:grpSpPr>
        <p:sp>
          <p:nvSpPr>
            <p:cNvPr id="24584" name="Rectangle 7"/>
            <p:cNvSpPr>
              <a:spLocks noChangeArrowheads="1"/>
            </p:cNvSpPr>
            <p:nvPr/>
          </p:nvSpPr>
          <p:spPr bwMode="auto">
            <a:xfrm>
              <a:off x="598309" y="5469189"/>
              <a:ext cx="8032710" cy="60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342900" indent="-342900" eaLnBrk="0" hangingPunct="0">
                <a:spcBef>
                  <a:spcPct val="20000"/>
                </a:spcBef>
                <a:buFontTx/>
                <a:buChar char="•"/>
              </a:pPr>
              <a:r>
                <a:rPr lang="en-US" sz="2000" b="1">
                  <a:solidFill>
                    <a:srgbClr val="000066"/>
                  </a:solidFill>
                </a:rPr>
                <a:t>block exchange of genes, a “genetic firewall”</a:t>
              </a:r>
            </a:p>
          </p:txBody>
        </p:sp>
        <p:grpSp>
          <p:nvGrpSpPr>
            <p:cNvPr id="24585" name="Group 23"/>
            <p:cNvGrpSpPr>
              <a:grpSpLocks/>
            </p:cNvGrpSpPr>
            <p:nvPr/>
          </p:nvGrpSpPr>
          <p:grpSpPr bwMode="auto">
            <a:xfrm>
              <a:off x="47037" y="1331830"/>
              <a:ext cx="7268163" cy="2070183"/>
              <a:chOff x="47037" y="1331830"/>
              <a:chExt cx="7268163" cy="2070183"/>
            </a:xfrm>
          </p:grpSpPr>
          <p:sp>
            <p:nvSpPr>
              <p:cNvPr id="24586" name="Oval 18"/>
              <p:cNvSpPr>
                <a:spLocks noChangeArrowheads="1"/>
              </p:cNvSpPr>
              <p:nvPr/>
            </p:nvSpPr>
            <p:spPr bwMode="auto">
              <a:xfrm>
                <a:off x="5562600" y="2792413"/>
                <a:ext cx="1752600" cy="609600"/>
              </a:xfrm>
              <a:prstGeom prst="ellips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endParaRPr lang="en-US" sz="1800">
                  <a:solidFill>
                    <a:srgbClr val="0000FF"/>
                  </a:solidFill>
                </a:endParaRPr>
              </a:p>
            </p:txBody>
          </p:sp>
          <p:sp>
            <p:nvSpPr>
              <p:cNvPr id="24587" name="Oval 19"/>
              <p:cNvSpPr>
                <a:spLocks noChangeArrowheads="1"/>
              </p:cNvSpPr>
              <p:nvPr/>
            </p:nvSpPr>
            <p:spPr bwMode="auto">
              <a:xfrm>
                <a:off x="1752600" y="1512888"/>
                <a:ext cx="1752600" cy="609600"/>
              </a:xfrm>
              <a:prstGeom prst="ellips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endParaRPr lang="en-US" sz="1800">
                  <a:solidFill>
                    <a:srgbClr val="0000FF"/>
                  </a:solidFill>
                </a:endParaRPr>
              </a:p>
            </p:txBody>
          </p:sp>
          <p:sp>
            <p:nvSpPr>
              <p:cNvPr id="24588" name="Line 20"/>
              <p:cNvSpPr>
                <a:spLocks noChangeShapeType="1"/>
              </p:cNvSpPr>
              <p:nvPr/>
            </p:nvSpPr>
            <p:spPr bwMode="auto">
              <a:xfrm>
                <a:off x="3505200" y="2062163"/>
                <a:ext cx="1981200" cy="83820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 type="triangle" w="med" len="med"/>
                <a:tailEnd type="triangle" w="med" len="med"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589" name="Oval 21"/>
              <p:cNvSpPr>
                <a:spLocks noChangeArrowheads="1"/>
              </p:cNvSpPr>
              <p:nvPr/>
            </p:nvSpPr>
            <p:spPr bwMode="auto">
              <a:xfrm>
                <a:off x="47037" y="1331830"/>
                <a:ext cx="1387548" cy="1266743"/>
              </a:xfrm>
              <a:prstGeom prst="ellips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wrap="none" anchor="ctr" anchorCtr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800" b="1"/>
                  <a:t>rearrange</a:t>
                </a:r>
              </a:p>
              <a:p>
                <a:pPr algn="ctr" eaLnBrk="0" hangingPunct="0"/>
                <a:r>
                  <a:rPr lang="en-US" sz="1800" b="1"/>
                  <a:t>to block</a:t>
                </a:r>
              </a:p>
              <a:p>
                <a:pPr algn="ctr" eaLnBrk="0" hangingPunct="0"/>
                <a:r>
                  <a:rPr lang="en-US" sz="1800" b="1"/>
                  <a:t>function</a:t>
                </a:r>
              </a:p>
            </p:txBody>
          </p:sp>
        </p:grpSp>
      </p:grpSp>
      <p:sp>
        <p:nvSpPr>
          <p:cNvPr id="24583" name="TextBox 24"/>
          <p:cNvSpPr txBox="1">
            <a:spLocks noChangeArrowheads="1"/>
          </p:cNvSpPr>
          <p:nvPr/>
        </p:nvSpPr>
        <p:spPr bwMode="auto">
          <a:xfrm>
            <a:off x="3844925" y="341313"/>
            <a:ext cx="1481138" cy="2762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1200" b="1"/>
              <a:t>Second Position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9491" grpId="0" build="p"/>
      <p:bldP spid="31949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400" smtClean="0">
                <a:ea typeface="ＭＳ Ｐゴシック" charset="-128"/>
                <a:cs typeface="ＭＳ Ｐゴシック" charset="-128"/>
              </a:rPr>
              <a:t>Multiplex Automated Genome Engineering (MAGE)</a:t>
            </a:r>
          </a:p>
        </p:txBody>
      </p:sp>
      <p:pic>
        <p:nvPicPr>
          <p:cNvPr id="22532" name="Picture 4" descr="nature08187-f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71820" y="1685993"/>
            <a:ext cx="5486400" cy="427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62852" y="1378853"/>
            <a:ext cx="2491624" cy="1569660"/>
          </a:xfrm>
          <a:prstGeom prst="rect">
            <a:avLst/>
          </a:prstGeom>
          <a:noFill/>
          <a:ln>
            <a:solidFill>
              <a:srgbClr val="00539B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“Find and replace” with the DNA of the genome</a:t>
            </a:r>
            <a:endParaRPr lang="en-US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charset="-128"/>
                <a:cs typeface="ＭＳ Ｐゴシック" charset="-128"/>
              </a:rPr>
              <a:t>Key features of </a:t>
            </a:r>
            <a:r>
              <a:rPr lang="en-US" dirty="0">
                <a:solidFill>
                  <a:srgbClr val="0000FF"/>
                </a:solidFill>
                <a:ea typeface="ＭＳ Ｐゴシック" charset="-128"/>
                <a:cs typeface="ＭＳ Ｐゴシック" charset="-128"/>
              </a:rPr>
              <a:t>MAGE</a:t>
            </a:r>
            <a:r>
              <a:rPr lang="en-US" dirty="0">
                <a:ea typeface="ＭＳ Ｐゴシック" charset="-128"/>
                <a:cs typeface="ＭＳ Ｐゴシック" charset="-128"/>
              </a:rPr>
              <a:t>:</a:t>
            </a:r>
          </a:p>
        </p:txBody>
      </p:sp>
      <p:sp>
        <p:nvSpPr>
          <p:cNvPr id="5017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spcBef>
                <a:spcPct val="40000"/>
              </a:spcBef>
            </a:pPr>
            <a:r>
              <a:rPr lang="en-US" sz="2800" b="1">
                <a:solidFill>
                  <a:srgbClr val="0000FF"/>
                </a:solidFill>
                <a:ea typeface="ＭＳ Ｐゴシック" charset="-128"/>
                <a:cs typeface="ＭＳ Ｐゴシック" charset="-128"/>
              </a:rPr>
              <a:t>Multiplexed</a:t>
            </a:r>
            <a:r>
              <a:rPr lang="en-US" sz="2800">
                <a:ea typeface="ＭＳ Ｐゴシック" charset="-128"/>
                <a:cs typeface="ＭＳ Ｐゴシック" charset="-128"/>
              </a:rPr>
              <a:t>: can address many sites at once</a:t>
            </a:r>
          </a:p>
          <a:p>
            <a:pPr>
              <a:lnSpc>
                <a:spcPct val="80000"/>
              </a:lnSpc>
              <a:spcBef>
                <a:spcPct val="40000"/>
              </a:spcBef>
            </a:pPr>
            <a:r>
              <a:rPr lang="en-US" sz="2800" b="1">
                <a:solidFill>
                  <a:srgbClr val="0000FF"/>
                </a:solidFill>
                <a:ea typeface="ＭＳ Ｐゴシック" charset="-128"/>
                <a:cs typeface="ＭＳ Ｐゴシック" charset="-128"/>
              </a:rPr>
              <a:t>Targeted</a:t>
            </a:r>
            <a:r>
              <a:rPr lang="en-US" sz="2800">
                <a:ea typeface="ＭＳ Ｐゴシック" charset="-128"/>
                <a:cs typeface="ＭＳ Ｐゴシック" charset="-128"/>
              </a:rPr>
              <a:t>: modifies specific sequences; changes made can be specific or random</a:t>
            </a:r>
          </a:p>
          <a:p>
            <a:pPr>
              <a:lnSpc>
                <a:spcPct val="80000"/>
              </a:lnSpc>
              <a:spcBef>
                <a:spcPct val="40000"/>
              </a:spcBef>
            </a:pPr>
            <a:r>
              <a:rPr lang="en-US" sz="2800" b="1">
                <a:solidFill>
                  <a:srgbClr val="0000FF"/>
                </a:solidFill>
                <a:ea typeface="ＭＳ Ｐゴシック" charset="-128"/>
                <a:cs typeface="ＭＳ Ｐゴシック" charset="-128"/>
              </a:rPr>
              <a:t>Iterated</a:t>
            </a:r>
            <a:r>
              <a:rPr lang="en-US" sz="2800">
                <a:ea typeface="ＭＳ Ｐゴシック" charset="-128"/>
                <a:cs typeface="ＭＳ Ｐゴシック" charset="-128"/>
              </a:rPr>
              <a:t>: weak efficiency can be compensated by automating many cycles of modification</a:t>
            </a:r>
          </a:p>
          <a:p>
            <a:pPr>
              <a:lnSpc>
                <a:spcPct val="80000"/>
              </a:lnSpc>
              <a:spcBef>
                <a:spcPct val="40000"/>
              </a:spcBef>
            </a:pPr>
            <a:r>
              <a:rPr lang="en-US" sz="2800" b="1">
                <a:solidFill>
                  <a:srgbClr val="0000FF"/>
                </a:solidFill>
                <a:ea typeface="ＭＳ Ｐゴシック" charset="-128"/>
                <a:cs typeface="ＭＳ Ｐゴシック" charset="-128"/>
              </a:rPr>
              <a:t>Tunable</a:t>
            </a:r>
            <a:r>
              <a:rPr lang="en-US" sz="2800">
                <a:ea typeface="ＭＳ Ｐゴシック" charset="-128"/>
                <a:cs typeface="ＭＳ Ｐゴシック" charset="-128"/>
              </a:rPr>
              <a:t>: can control the range of diversity generated in a population</a:t>
            </a:r>
          </a:p>
          <a:p>
            <a:pPr>
              <a:lnSpc>
                <a:spcPct val="80000"/>
              </a:lnSpc>
              <a:spcBef>
                <a:spcPct val="40000"/>
              </a:spcBef>
            </a:pPr>
            <a:r>
              <a:rPr lang="en-US" sz="2800" b="1">
                <a:solidFill>
                  <a:srgbClr val="0000FF"/>
                </a:solidFill>
                <a:ea typeface="ＭＳ Ｐゴシック" charset="-128"/>
                <a:cs typeface="ＭＳ Ｐゴシック" charset="-128"/>
              </a:rPr>
              <a:t>Clean</a:t>
            </a:r>
            <a:r>
              <a:rPr lang="en-US" sz="2800">
                <a:ea typeface="ＭＳ Ｐゴシック" charset="-128"/>
                <a:cs typeface="ＭＳ Ｐゴシック" charset="-128"/>
              </a:rPr>
              <a:t>: no DNA scars, no resistance gene markers, etc.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139" name="Rectangle 6"/>
          <p:cNvSpPr>
            <a:spLocks noChangeArrowheads="1"/>
          </p:cNvSpPr>
          <p:nvPr/>
        </p:nvSpPr>
        <p:spPr bwMode="auto">
          <a:xfrm>
            <a:off x="1323797" y="7260"/>
            <a:ext cx="639006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latin typeface="Arial" charset="0"/>
              </a:rPr>
              <a:t>All 314 sites in the genome modified</a:t>
            </a:r>
          </a:p>
          <a:p>
            <a:pPr algn="ctr"/>
            <a:r>
              <a:rPr lang="en-US" sz="2800" b="1" dirty="0" smtClean="0">
                <a:latin typeface="Arial" charset="0"/>
              </a:rPr>
              <a:t>(across 32 strains)</a:t>
            </a:r>
            <a:endParaRPr lang="en-US" sz="2800" b="1" dirty="0">
              <a:latin typeface="Arial" charset="0"/>
            </a:endParaRPr>
          </a:p>
        </p:txBody>
      </p:sp>
      <p:pic>
        <p:nvPicPr>
          <p:cNvPr id="8" name="Picture 7" descr="rEcoli.ms.rev.Fig2a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1901764" y="304800"/>
            <a:ext cx="5642036" cy="6042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NC-White60">
  <a:themeElements>
    <a:clrScheme name="MIT Lincoln Color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00539B"/>
      </a:accent1>
      <a:accent2>
        <a:srgbClr val="E7E1D5"/>
      </a:accent2>
      <a:accent3>
        <a:srgbClr val="B0B579"/>
      </a:accent3>
      <a:accent4>
        <a:srgbClr val="7473A9"/>
      </a:accent4>
      <a:accent5>
        <a:srgbClr val="C9CACC"/>
      </a:accent5>
      <a:accent6>
        <a:srgbClr val="D9D3A4"/>
      </a:accent6>
      <a:hlink>
        <a:srgbClr val="00245D"/>
      </a:hlink>
      <a:folHlink>
        <a:srgbClr val="A7A9AC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NC-White60</Template>
  <TotalTime>8020</TotalTime>
  <Pages>1</Pages>
  <Words>409</Words>
  <Application>Microsoft Macintosh PowerPoint</Application>
  <PresentationFormat>On-screen Show (4:3)</PresentationFormat>
  <Paragraphs>161</Paragraphs>
  <Slides>15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NC-White60</vt:lpstr>
      <vt:lpstr>Recoding the Genome</vt:lpstr>
      <vt:lpstr>DNA On-Demand</vt:lpstr>
      <vt:lpstr>How big can we go?</vt:lpstr>
      <vt:lpstr>The basic genetic code</vt:lpstr>
      <vt:lpstr>PowerPoint Presentation</vt:lpstr>
      <vt:lpstr>PowerPoint Presentation</vt:lpstr>
      <vt:lpstr>Multiplex Automated Genome Engineering (MAGE)</vt:lpstr>
      <vt:lpstr>Key features of MAGE:</vt:lpstr>
      <vt:lpstr>PowerPoint Presentation</vt:lpstr>
      <vt:lpstr>Genome Engineering base pairs to megabases</vt:lpstr>
      <vt:lpstr>PowerPoint Presentation</vt:lpstr>
      <vt:lpstr>Atoms to bits...to atoms to bits</vt:lpstr>
      <vt:lpstr>Personal</vt:lpstr>
      <vt:lpstr>PowerPoint Presentation</vt:lpstr>
      <vt:lpstr>Creativity</vt:lpstr>
    </vt:vector>
  </TitlesOfParts>
  <Manager/>
  <Company>MIT Lincoln Laboratory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Engineering the Genetic Code</dc:title>
  <dc:subject/>
  <dc:creator>Carr</dc:creator>
  <cp:keywords/>
  <dc:description/>
  <cp:lastModifiedBy>Peter Carr</cp:lastModifiedBy>
  <cp:revision>662</cp:revision>
  <cp:lastPrinted>2001-06-18T18:57:59Z</cp:lastPrinted>
  <dcterms:created xsi:type="dcterms:W3CDTF">2011-08-17T13:56:02Z</dcterms:created>
  <dcterms:modified xsi:type="dcterms:W3CDTF">2011-08-17T18:59:15Z</dcterms:modified>
  <cp:category/>
</cp:coreProperties>
</file>