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9" d="100"/>
          <a:sy n="79" d="100"/>
        </p:scale>
        <p:origin x="-89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94611B-9F78-44DC-A5DE-C10BE62D863C}" type="datetimeFigureOut">
              <a:rPr lang="en-US"/>
              <a:pPr>
                <a:defRPr/>
              </a:pPr>
              <a:t>8/11/2009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D7C773-334F-4B68-99C9-B3238211BB37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A62AEB-27BB-407B-B304-BE49403B7184}" type="datetimeFigureOut">
              <a:rPr lang="en-US"/>
              <a:pPr>
                <a:defRPr/>
              </a:pPr>
              <a:t>8/11/2009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2DF9CB-FF35-4F68-80DD-A86E24FADC45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7B7FE4-1295-431F-82D6-489687967BDE}" type="datetimeFigureOut">
              <a:rPr lang="en-US"/>
              <a:pPr>
                <a:defRPr/>
              </a:pPr>
              <a:t>8/11/2009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57A294-5F48-438C-9C7F-1D4D418C8280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1669B8-50B9-41CE-BAB2-E3DB0151C253}" type="datetimeFigureOut">
              <a:rPr lang="en-US"/>
              <a:pPr>
                <a:defRPr/>
              </a:pPr>
              <a:t>8/11/2009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9B4BB3-6A1A-498E-8B05-4392F3931DC7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FB8F7D-0292-4A90-B08C-DE18706A4265}" type="datetimeFigureOut">
              <a:rPr lang="en-US"/>
              <a:pPr>
                <a:defRPr/>
              </a:pPr>
              <a:t>8/11/2009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387EB7-E5DB-41CA-8EED-AF8E9694C9CC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9FB3CE-89AA-41BD-AA01-266A335DA4D4}" type="datetimeFigureOut">
              <a:rPr lang="en-US"/>
              <a:pPr>
                <a:defRPr/>
              </a:pPr>
              <a:t>8/11/2009</a:t>
            </a:fld>
            <a:endParaRPr lang="en-GB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1F28DD-52D4-4196-87FD-74B9286F4E5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660D45-72D6-4235-9225-DFB748FAF701}" type="datetimeFigureOut">
              <a:rPr lang="en-US"/>
              <a:pPr>
                <a:defRPr/>
              </a:pPr>
              <a:t>8/11/2009</a:t>
            </a:fld>
            <a:endParaRPr lang="en-GB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10D7EB-FB2D-4FF0-8DF2-8A04EF506A4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0DAA57-188C-4FDB-8748-6929C9547ACA}" type="datetimeFigureOut">
              <a:rPr lang="en-US"/>
              <a:pPr>
                <a:defRPr/>
              </a:pPr>
              <a:t>8/11/2009</a:t>
            </a:fld>
            <a:endParaRPr lang="en-GB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2E29E0-C27E-4376-AF98-C2CC9662764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449732-F688-40A6-81BC-AA5397AB3811}" type="datetimeFigureOut">
              <a:rPr lang="en-US"/>
              <a:pPr>
                <a:defRPr/>
              </a:pPr>
              <a:t>8/11/2009</a:t>
            </a:fld>
            <a:endParaRPr lang="en-GB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326598-5CA5-4EB3-8117-4A9966C8B42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5FA4F2-16A0-4003-A4C0-1057168F78E5}" type="datetimeFigureOut">
              <a:rPr lang="en-US"/>
              <a:pPr>
                <a:defRPr/>
              </a:pPr>
              <a:t>8/11/2009</a:t>
            </a:fld>
            <a:endParaRPr lang="en-GB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6DC0B0-A3EC-4215-8EBE-B2FCEDCE138F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B85332-00A7-4922-91BC-98B369021E4B}" type="datetimeFigureOut">
              <a:rPr lang="en-US"/>
              <a:pPr>
                <a:defRPr/>
              </a:pPr>
              <a:t>8/11/2009</a:t>
            </a:fld>
            <a:endParaRPr lang="en-GB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FD3243-9BC0-44A3-8693-693F3F4E1361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GB" smtClean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E5BC567E-072A-425F-82C2-C11E02BC69A4}" type="datetimeFigureOut">
              <a:rPr lang="en-US"/>
              <a:pPr>
                <a:defRPr/>
              </a:pPr>
              <a:t>8/11/2009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06825FA2-79B1-4CF9-A8AF-FEF9E8E0B40F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eg"/><Relationship Id="rId3" Type="http://schemas.openxmlformats.org/officeDocument/2006/relationships/image" Target="../media/image7.jpeg"/><Relationship Id="rId7" Type="http://schemas.openxmlformats.org/officeDocument/2006/relationships/image" Target="../media/image11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10" Type="http://schemas.openxmlformats.org/officeDocument/2006/relationships/image" Target="../media/image14.jpeg"/><Relationship Id="rId4" Type="http://schemas.openxmlformats.org/officeDocument/2006/relationships/image" Target="../media/image8.jpeg"/><Relationship Id="rId9" Type="http://schemas.openxmlformats.org/officeDocument/2006/relationships/image" Target="../media/image1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Title 1"/>
          <p:cNvSpPr>
            <a:spLocks noGrp="1"/>
          </p:cNvSpPr>
          <p:nvPr>
            <p:ph type="ctrTitle"/>
          </p:nvPr>
        </p:nvSpPr>
        <p:spPr>
          <a:xfrm>
            <a:off x="1357313" y="0"/>
            <a:ext cx="6286500" cy="1285875"/>
          </a:xfrm>
        </p:spPr>
        <p:txBody>
          <a:bodyPr/>
          <a:lstStyle/>
          <a:p>
            <a:r>
              <a:rPr lang="en-GB" sz="6600" smtClean="0"/>
              <a:t>Cape Town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357688" y="4929188"/>
            <a:ext cx="4786312" cy="1928812"/>
          </a:xfrm>
          <a:ln w="28575"/>
        </p:spPr>
        <p:txBody>
          <a:bodyPr rtlCol="0">
            <a:noAutofit/>
          </a:bodyPr>
          <a:lstStyle/>
          <a:p>
            <a:pPr algn="l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GB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                        Location:</a:t>
            </a:r>
            <a:r>
              <a:rPr lang="en-GB" sz="12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	75 Harrington Street</a:t>
            </a:r>
          </a:p>
          <a:p>
            <a:pPr algn="l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GB" sz="12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		Cape Town, South Africa</a:t>
            </a:r>
          </a:p>
          <a:p>
            <a:pPr algn="l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GB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                 Launch date:	</a:t>
            </a:r>
            <a:r>
              <a:rPr lang="en-GB" sz="12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30 May 2006</a:t>
            </a:r>
            <a:endParaRPr lang="en-GB" sz="1200" b="1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l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GB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           Present at Fab5: </a:t>
            </a:r>
            <a:r>
              <a:rPr lang="en-GB" sz="12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	Pieter Cilliers - FabLab Facilitator</a:t>
            </a:r>
          </a:p>
          <a:p>
            <a:pPr algn="l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GB" sz="12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		Alan Alborough - CCDI Creativity, 			Design &amp; Innovation Programme 			Manager</a:t>
            </a:r>
          </a:p>
          <a:p>
            <a:pPr algn="l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GB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                          Contact:</a:t>
            </a:r>
            <a:r>
              <a:rPr lang="en-GB" sz="12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	fablab@ccdi.org.za</a:t>
            </a:r>
            <a:endParaRPr lang="en-GB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13315" name="Picture 6" descr="NEW CCDI LOGO VERT SPOT cropped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072313" y="134938"/>
            <a:ext cx="1806575" cy="107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6" name="Picture 3" descr="\\CCDISRV\RedirectedFolders\Pieter\My Documents\Forms and letters\AMTS fab logo\AMTS logo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2725" y="142875"/>
            <a:ext cx="1787525" cy="107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TextBox 10"/>
          <p:cNvSpPr txBox="1"/>
          <p:nvPr/>
        </p:nvSpPr>
        <p:spPr>
          <a:xfrm>
            <a:off x="2857500" y="4643438"/>
            <a:ext cx="1428750" cy="708025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000" b="1" dirty="0">
                <a:latin typeface="+mn-lt"/>
              </a:rPr>
              <a:t>Above: </a:t>
            </a:r>
            <a:r>
              <a:rPr lang="en-GB" sz="1000" dirty="0">
                <a:latin typeface="+mn-lt"/>
              </a:rPr>
              <a:t>Workshop participants monitor the digital embroidery machine. </a:t>
            </a:r>
            <a:endParaRPr lang="en-GB" sz="1000" dirty="0">
              <a:latin typeface="+mn-lt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286250" y="4643438"/>
            <a:ext cx="4857750" cy="246062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000" b="1" dirty="0">
                <a:latin typeface="+mn-lt"/>
              </a:rPr>
              <a:t>  Above: </a:t>
            </a:r>
            <a:r>
              <a:rPr lang="en-GB" sz="1000" dirty="0">
                <a:latin typeface="+mn-lt"/>
              </a:rPr>
              <a:t>Craft producer Phillip </a:t>
            </a:r>
            <a:r>
              <a:rPr lang="en-GB" sz="1000" dirty="0" err="1">
                <a:latin typeface="+mn-lt"/>
              </a:rPr>
              <a:t>Mbusi</a:t>
            </a:r>
            <a:r>
              <a:rPr lang="en-GB" sz="1000" dirty="0">
                <a:latin typeface="+mn-lt"/>
              </a:rPr>
              <a:t> puts the finishing touches on a prototype</a:t>
            </a:r>
            <a:endParaRPr lang="en-GB" sz="1000" dirty="0">
              <a:latin typeface="+mn-lt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857500" y="5643563"/>
            <a:ext cx="1428750" cy="101600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000" b="1" dirty="0">
                <a:latin typeface="+mn-lt"/>
              </a:rPr>
              <a:t>Left: </a:t>
            </a:r>
            <a:r>
              <a:rPr lang="en-GB" sz="1000" dirty="0">
                <a:latin typeface="+mn-lt"/>
              </a:rPr>
              <a:t>FabLab assistant Tracy </a:t>
            </a:r>
            <a:r>
              <a:rPr lang="en-GB" sz="1000" dirty="0" err="1">
                <a:latin typeface="+mn-lt"/>
              </a:rPr>
              <a:t>Semmenlink</a:t>
            </a:r>
            <a:r>
              <a:rPr lang="en-GB" sz="1000" dirty="0">
                <a:latin typeface="+mn-lt"/>
              </a:rPr>
              <a:t> shows a workshop participant that it’s all about accurate measurements.</a:t>
            </a:r>
            <a:endParaRPr lang="en-GB" sz="1000" dirty="0">
              <a:latin typeface="+mn-lt"/>
            </a:endParaRPr>
          </a:p>
        </p:txBody>
      </p:sp>
      <p:pic>
        <p:nvPicPr>
          <p:cNvPr id="13320" name="Picture 8" descr="DSC00419.JP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1439863"/>
            <a:ext cx="4319588" cy="3240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21" name="Picture 3" descr="DSC00968.JPG"/>
          <p:cNvPicPr>
            <a:picLocks noChangeAspect="1"/>
          </p:cNvPicPr>
          <p:nvPr/>
        </p:nvPicPr>
        <p:blipFill>
          <a:blip r:embed="rId5"/>
          <a:srcRect l="33855"/>
          <a:stretch>
            <a:fillRect/>
          </a:stretch>
        </p:blipFill>
        <p:spPr bwMode="auto">
          <a:xfrm>
            <a:off x="0" y="3617913"/>
            <a:ext cx="2857500" cy="3240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22" name="Picture 4" descr="DSC00604.JPG"/>
          <p:cNvPicPr>
            <a:picLocks noChangeAspect="1"/>
          </p:cNvPicPr>
          <p:nvPr/>
        </p:nvPicPr>
        <p:blipFill>
          <a:blip r:embed="rId6"/>
          <a:srcRect b="11073"/>
          <a:stretch>
            <a:fillRect/>
          </a:stretch>
        </p:blipFill>
        <p:spPr bwMode="auto">
          <a:xfrm>
            <a:off x="4286250" y="1439863"/>
            <a:ext cx="4857750" cy="3240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TextBox 17"/>
          <p:cNvSpPr txBox="1">
            <a:spLocks noChangeArrowheads="1"/>
          </p:cNvSpPr>
          <p:nvPr/>
        </p:nvSpPr>
        <p:spPr bwMode="auto">
          <a:xfrm>
            <a:off x="6500813" y="2143125"/>
            <a:ext cx="946150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1400">
                <a:latin typeface="Calibri" pitchFamily="34" charset="0"/>
              </a:rPr>
              <a:t>artists</a:t>
            </a:r>
          </a:p>
        </p:txBody>
      </p:sp>
      <p:sp>
        <p:nvSpPr>
          <p:cNvPr id="14338" name="TextBox 18"/>
          <p:cNvSpPr txBox="1">
            <a:spLocks noChangeArrowheads="1"/>
          </p:cNvSpPr>
          <p:nvPr/>
        </p:nvSpPr>
        <p:spPr bwMode="auto">
          <a:xfrm>
            <a:off x="6643688" y="3786188"/>
            <a:ext cx="881062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GB" sz="1400">
                <a:latin typeface="Calibri" pitchFamily="34" charset="0"/>
              </a:rPr>
              <a:t>designers</a:t>
            </a:r>
          </a:p>
        </p:txBody>
      </p:sp>
      <p:sp>
        <p:nvSpPr>
          <p:cNvPr id="14339" name="TextBox 19"/>
          <p:cNvSpPr txBox="1">
            <a:spLocks noChangeArrowheads="1"/>
          </p:cNvSpPr>
          <p:nvPr/>
        </p:nvSpPr>
        <p:spPr bwMode="auto">
          <a:xfrm>
            <a:off x="7540625" y="2357438"/>
            <a:ext cx="1603375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GB" sz="1400">
                <a:latin typeface="Calibri" pitchFamily="34" charset="0"/>
              </a:rPr>
              <a:t>product developers</a:t>
            </a:r>
          </a:p>
        </p:txBody>
      </p:sp>
      <p:sp>
        <p:nvSpPr>
          <p:cNvPr id="14340" name="TextBox 20"/>
          <p:cNvSpPr txBox="1">
            <a:spLocks noChangeArrowheads="1"/>
          </p:cNvSpPr>
          <p:nvPr/>
        </p:nvSpPr>
        <p:spPr bwMode="auto">
          <a:xfrm>
            <a:off x="8278813" y="3786188"/>
            <a:ext cx="865187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GB" sz="1400">
                <a:latin typeface="Calibri" pitchFamily="34" charset="0"/>
              </a:rPr>
              <a:t>inventors</a:t>
            </a:r>
          </a:p>
        </p:txBody>
      </p:sp>
      <p:sp>
        <p:nvSpPr>
          <p:cNvPr id="14341" name="TextBox 21"/>
          <p:cNvSpPr txBox="1">
            <a:spLocks noChangeArrowheads="1"/>
          </p:cNvSpPr>
          <p:nvPr/>
        </p:nvSpPr>
        <p:spPr bwMode="auto">
          <a:xfrm>
            <a:off x="6929438" y="1643063"/>
            <a:ext cx="900112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GB" sz="1400">
                <a:latin typeface="Calibri" pitchFamily="34" charset="0"/>
              </a:rPr>
              <a:t>engineers</a:t>
            </a:r>
          </a:p>
        </p:txBody>
      </p:sp>
      <p:sp>
        <p:nvSpPr>
          <p:cNvPr id="14342" name="TextBox 22"/>
          <p:cNvSpPr txBox="1">
            <a:spLocks noChangeArrowheads="1"/>
          </p:cNvSpPr>
          <p:nvPr/>
        </p:nvSpPr>
        <p:spPr bwMode="auto">
          <a:xfrm>
            <a:off x="5072063" y="3143250"/>
            <a:ext cx="1231900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GB" sz="1400">
                <a:latin typeface="Calibri" pitchFamily="34" charset="0"/>
              </a:rPr>
              <a:t>entrepreneurs</a:t>
            </a:r>
          </a:p>
        </p:txBody>
      </p:sp>
      <p:sp>
        <p:nvSpPr>
          <p:cNvPr id="14343" name="TextBox 23"/>
          <p:cNvSpPr txBox="1">
            <a:spLocks noChangeArrowheads="1"/>
          </p:cNvSpPr>
          <p:nvPr/>
        </p:nvSpPr>
        <p:spPr bwMode="auto">
          <a:xfrm>
            <a:off x="7286625" y="4357688"/>
            <a:ext cx="1290638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GB" sz="1400">
                <a:latin typeface="Calibri" pitchFamily="34" charset="0"/>
              </a:rPr>
              <a:t>school learners</a:t>
            </a:r>
          </a:p>
        </p:txBody>
      </p:sp>
      <p:sp>
        <p:nvSpPr>
          <p:cNvPr id="14344" name="TextBox 25"/>
          <p:cNvSpPr txBox="1">
            <a:spLocks noChangeArrowheads="1"/>
          </p:cNvSpPr>
          <p:nvPr/>
        </p:nvSpPr>
        <p:spPr bwMode="auto">
          <a:xfrm>
            <a:off x="2428875" y="2643188"/>
            <a:ext cx="908050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GB" sz="1400">
                <a:latin typeface="Calibri" pitchFamily="34" charset="0"/>
              </a:rPr>
              <a:t>electronic</a:t>
            </a:r>
          </a:p>
        </p:txBody>
      </p:sp>
      <p:sp>
        <p:nvSpPr>
          <p:cNvPr id="14345" name="TextBox 26"/>
          <p:cNvSpPr txBox="1">
            <a:spLocks noChangeArrowheads="1"/>
          </p:cNvSpPr>
          <p:nvPr/>
        </p:nvSpPr>
        <p:spPr bwMode="auto">
          <a:xfrm>
            <a:off x="142875" y="2143125"/>
            <a:ext cx="1168400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GB" sz="1400">
                <a:latin typeface="Calibri" pitchFamily="34" charset="0"/>
              </a:rPr>
              <a:t>mechatronics</a:t>
            </a:r>
          </a:p>
        </p:txBody>
      </p:sp>
      <p:sp>
        <p:nvSpPr>
          <p:cNvPr id="14346" name="TextBox 27"/>
          <p:cNvSpPr txBox="1">
            <a:spLocks noChangeArrowheads="1"/>
          </p:cNvSpPr>
          <p:nvPr/>
        </p:nvSpPr>
        <p:spPr bwMode="auto">
          <a:xfrm>
            <a:off x="357188" y="4214813"/>
            <a:ext cx="1920875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GB" sz="1400">
                <a:latin typeface="Calibri" pitchFamily="34" charset="0"/>
              </a:rPr>
              <a:t>mechanical engineering</a:t>
            </a:r>
          </a:p>
        </p:txBody>
      </p:sp>
      <p:sp>
        <p:nvSpPr>
          <p:cNvPr id="14347" name="TextBox 28"/>
          <p:cNvSpPr txBox="1">
            <a:spLocks noChangeArrowheads="1"/>
          </p:cNvSpPr>
          <p:nvPr/>
        </p:nvSpPr>
        <p:spPr bwMode="auto">
          <a:xfrm>
            <a:off x="1714500" y="3857625"/>
            <a:ext cx="1387475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GB" sz="1400">
                <a:latin typeface="Calibri" pitchFamily="34" charset="0"/>
              </a:rPr>
              <a:t>industrial design</a:t>
            </a:r>
          </a:p>
        </p:txBody>
      </p:sp>
      <p:sp>
        <p:nvSpPr>
          <p:cNvPr id="14348" name="TextBox 29"/>
          <p:cNvSpPr txBox="1">
            <a:spLocks noChangeArrowheads="1"/>
          </p:cNvSpPr>
          <p:nvPr/>
        </p:nvSpPr>
        <p:spPr bwMode="auto">
          <a:xfrm>
            <a:off x="0" y="3714750"/>
            <a:ext cx="1071563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GB" sz="1400">
                <a:latin typeface="Calibri" pitchFamily="34" charset="0"/>
              </a:rPr>
              <a:t>architecture</a:t>
            </a:r>
          </a:p>
        </p:txBody>
      </p:sp>
      <p:sp>
        <p:nvSpPr>
          <p:cNvPr id="14349" name="TextBox 30"/>
          <p:cNvSpPr txBox="1">
            <a:spLocks noChangeArrowheads="1"/>
          </p:cNvSpPr>
          <p:nvPr/>
        </p:nvSpPr>
        <p:spPr bwMode="auto">
          <a:xfrm>
            <a:off x="0" y="2643188"/>
            <a:ext cx="715963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GB" sz="1400">
                <a:latin typeface="Calibri" pitchFamily="34" charset="0"/>
              </a:rPr>
              <a:t>fine art</a:t>
            </a:r>
          </a:p>
        </p:txBody>
      </p:sp>
      <p:sp>
        <p:nvSpPr>
          <p:cNvPr id="14350" name="TextBox 31"/>
          <p:cNvSpPr txBox="1">
            <a:spLocks noChangeArrowheads="1"/>
          </p:cNvSpPr>
          <p:nvPr/>
        </p:nvSpPr>
        <p:spPr bwMode="auto">
          <a:xfrm>
            <a:off x="2286000" y="3429000"/>
            <a:ext cx="1236663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GB" sz="1400">
                <a:latin typeface="Calibri" pitchFamily="34" charset="0"/>
              </a:rPr>
              <a:t>graphic design</a:t>
            </a:r>
          </a:p>
        </p:txBody>
      </p:sp>
      <p:sp>
        <p:nvSpPr>
          <p:cNvPr id="14351" name="TextBox 32"/>
          <p:cNvSpPr txBox="1">
            <a:spLocks noChangeArrowheads="1"/>
          </p:cNvSpPr>
          <p:nvPr/>
        </p:nvSpPr>
        <p:spPr bwMode="auto">
          <a:xfrm>
            <a:off x="2714625" y="3071813"/>
            <a:ext cx="717550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GB" sz="1400">
                <a:latin typeface="Calibri" pitchFamily="34" charset="0"/>
              </a:rPr>
              <a:t>fashion</a:t>
            </a:r>
          </a:p>
        </p:txBody>
      </p:sp>
      <p:sp>
        <p:nvSpPr>
          <p:cNvPr id="14352" name="TextBox 33"/>
          <p:cNvSpPr txBox="1">
            <a:spLocks noChangeArrowheads="1"/>
          </p:cNvSpPr>
          <p:nvPr/>
        </p:nvSpPr>
        <p:spPr bwMode="auto">
          <a:xfrm>
            <a:off x="5214938" y="3929063"/>
            <a:ext cx="960437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GB" sz="1400">
                <a:latin typeface="Calibri" pitchFamily="34" charset="0"/>
              </a:rPr>
              <a:t>woodwork</a:t>
            </a:r>
          </a:p>
        </p:txBody>
      </p:sp>
      <p:sp>
        <p:nvSpPr>
          <p:cNvPr id="14353" name="TextBox 34"/>
          <p:cNvSpPr txBox="1">
            <a:spLocks noChangeArrowheads="1"/>
          </p:cNvSpPr>
          <p:nvPr/>
        </p:nvSpPr>
        <p:spPr bwMode="auto">
          <a:xfrm>
            <a:off x="6143625" y="5214938"/>
            <a:ext cx="714375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GB" sz="1400">
                <a:latin typeface="Calibri" pitchFamily="34" charset="0"/>
              </a:rPr>
              <a:t>textiles</a:t>
            </a:r>
          </a:p>
        </p:txBody>
      </p:sp>
      <p:sp>
        <p:nvSpPr>
          <p:cNvPr id="14354" name="TextBox 35"/>
          <p:cNvSpPr txBox="1">
            <a:spLocks noChangeArrowheads="1"/>
          </p:cNvSpPr>
          <p:nvPr/>
        </p:nvSpPr>
        <p:spPr bwMode="auto">
          <a:xfrm>
            <a:off x="4857750" y="6143625"/>
            <a:ext cx="825500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GB" sz="1400">
                <a:latin typeface="Calibri" pitchFamily="34" charset="0"/>
              </a:rPr>
              <a:t>ceramics</a:t>
            </a:r>
          </a:p>
        </p:txBody>
      </p:sp>
      <p:sp>
        <p:nvSpPr>
          <p:cNvPr id="14355" name="TextBox 36"/>
          <p:cNvSpPr txBox="1">
            <a:spLocks noChangeArrowheads="1"/>
          </p:cNvSpPr>
          <p:nvPr/>
        </p:nvSpPr>
        <p:spPr bwMode="auto">
          <a:xfrm>
            <a:off x="5786438" y="4286250"/>
            <a:ext cx="717550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GB" sz="1400">
                <a:latin typeface="Calibri" pitchFamily="34" charset="0"/>
              </a:rPr>
              <a:t>fashion</a:t>
            </a:r>
          </a:p>
        </p:txBody>
      </p:sp>
      <p:sp>
        <p:nvSpPr>
          <p:cNvPr id="14356" name="TextBox 37"/>
          <p:cNvSpPr txBox="1">
            <a:spLocks noChangeArrowheads="1"/>
          </p:cNvSpPr>
          <p:nvPr/>
        </p:nvSpPr>
        <p:spPr bwMode="auto">
          <a:xfrm>
            <a:off x="6143625" y="5643563"/>
            <a:ext cx="915988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GB" sz="1400">
                <a:latin typeface="Calibri" pitchFamily="34" charset="0"/>
              </a:rPr>
              <a:t>beadwork</a:t>
            </a:r>
          </a:p>
        </p:txBody>
      </p:sp>
      <p:sp>
        <p:nvSpPr>
          <p:cNvPr id="14357" name="TextBox 38"/>
          <p:cNvSpPr txBox="1">
            <a:spLocks noChangeArrowheads="1"/>
          </p:cNvSpPr>
          <p:nvPr/>
        </p:nvSpPr>
        <p:spPr bwMode="auto">
          <a:xfrm>
            <a:off x="4000500" y="6215063"/>
            <a:ext cx="868363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GB" sz="1400">
                <a:latin typeface="Calibri" pitchFamily="34" charset="0"/>
              </a:rPr>
              <a:t>wirework</a:t>
            </a:r>
          </a:p>
        </p:txBody>
      </p:sp>
      <p:sp>
        <p:nvSpPr>
          <p:cNvPr id="14358" name="TextBox 39"/>
          <p:cNvSpPr txBox="1">
            <a:spLocks noChangeArrowheads="1"/>
          </p:cNvSpPr>
          <p:nvPr/>
        </p:nvSpPr>
        <p:spPr bwMode="auto">
          <a:xfrm>
            <a:off x="3429000" y="5929313"/>
            <a:ext cx="487363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GB" sz="1400">
                <a:latin typeface="Calibri" pitchFamily="34" charset="0"/>
              </a:rPr>
              <a:t>toys</a:t>
            </a:r>
          </a:p>
        </p:txBody>
      </p:sp>
      <p:sp>
        <p:nvSpPr>
          <p:cNvPr id="14359" name="TextBox 40"/>
          <p:cNvSpPr txBox="1">
            <a:spLocks noChangeArrowheads="1"/>
          </p:cNvSpPr>
          <p:nvPr/>
        </p:nvSpPr>
        <p:spPr bwMode="auto">
          <a:xfrm>
            <a:off x="5500688" y="5857875"/>
            <a:ext cx="623887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GB" sz="1400">
                <a:latin typeface="Calibri" pitchFamily="34" charset="0"/>
              </a:rPr>
              <a:t>curios</a:t>
            </a:r>
          </a:p>
        </p:txBody>
      </p:sp>
      <p:sp>
        <p:nvSpPr>
          <p:cNvPr id="14360" name="TextBox 41"/>
          <p:cNvSpPr txBox="1">
            <a:spLocks noChangeArrowheads="1"/>
          </p:cNvSpPr>
          <p:nvPr/>
        </p:nvSpPr>
        <p:spPr bwMode="auto">
          <a:xfrm>
            <a:off x="2571750" y="4357688"/>
            <a:ext cx="850900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GB" sz="1400">
                <a:latin typeface="Calibri" pitchFamily="34" charset="0"/>
              </a:rPr>
              <a:t>jewellery</a:t>
            </a:r>
          </a:p>
        </p:txBody>
      </p:sp>
      <p:sp>
        <p:nvSpPr>
          <p:cNvPr id="14361" name="TextBox 42"/>
          <p:cNvSpPr txBox="1">
            <a:spLocks noChangeArrowheads="1"/>
          </p:cNvSpPr>
          <p:nvPr/>
        </p:nvSpPr>
        <p:spPr bwMode="auto">
          <a:xfrm>
            <a:off x="2643188" y="5429250"/>
            <a:ext cx="728662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GB" sz="1400">
                <a:latin typeface="Calibri" pitchFamily="34" charset="0"/>
              </a:rPr>
              <a:t>lighting</a:t>
            </a:r>
          </a:p>
        </p:txBody>
      </p:sp>
      <p:sp>
        <p:nvSpPr>
          <p:cNvPr id="14362" name="TextBox 43"/>
          <p:cNvSpPr txBox="1">
            <a:spLocks noChangeArrowheads="1"/>
          </p:cNvSpPr>
          <p:nvPr/>
        </p:nvSpPr>
        <p:spPr bwMode="auto">
          <a:xfrm>
            <a:off x="2214563" y="4714875"/>
            <a:ext cx="838200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GB" sz="1400">
                <a:latin typeface="Calibri" pitchFamily="34" charset="0"/>
              </a:rPr>
              <a:t>furniture</a:t>
            </a:r>
          </a:p>
        </p:txBody>
      </p:sp>
      <p:sp>
        <p:nvSpPr>
          <p:cNvPr id="14363" name="TextBox 44"/>
          <p:cNvSpPr txBox="1">
            <a:spLocks noChangeArrowheads="1"/>
          </p:cNvSpPr>
          <p:nvPr/>
        </p:nvSpPr>
        <p:spPr bwMode="auto">
          <a:xfrm>
            <a:off x="3429000" y="4000500"/>
            <a:ext cx="600075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GB" sz="1400">
                <a:latin typeface="Calibri" pitchFamily="34" charset="0"/>
              </a:rPr>
              <a:t>decor</a:t>
            </a:r>
          </a:p>
        </p:txBody>
      </p:sp>
      <p:cxnSp>
        <p:nvCxnSpPr>
          <p:cNvPr id="75" name="Straight Connector 74"/>
          <p:cNvCxnSpPr>
            <a:stCxn id="0" idx="4"/>
            <a:endCxn id="14346" idx="0"/>
          </p:cNvCxnSpPr>
          <p:nvPr/>
        </p:nvCxnSpPr>
        <p:spPr>
          <a:xfrm rot="5400000">
            <a:off x="997744" y="3820319"/>
            <a:ext cx="714375" cy="7461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Straight Connector 85"/>
          <p:cNvCxnSpPr/>
          <p:nvPr/>
        </p:nvCxnSpPr>
        <p:spPr>
          <a:xfrm rot="10800000">
            <a:off x="-822325" y="5143500"/>
            <a:ext cx="500062" cy="50006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Straight Connector 92"/>
          <p:cNvCxnSpPr/>
          <p:nvPr/>
        </p:nvCxnSpPr>
        <p:spPr>
          <a:xfrm rot="16200000" flipH="1">
            <a:off x="5072063" y="5357813"/>
            <a:ext cx="571500" cy="5715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5" name="Straight Connector 94"/>
          <p:cNvCxnSpPr/>
          <p:nvPr/>
        </p:nvCxnSpPr>
        <p:spPr>
          <a:xfrm rot="5400000" flipH="1" flipV="1">
            <a:off x="4893469" y="4250532"/>
            <a:ext cx="642937" cy="5715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Straight Connector 96"/>
          <p:cNvCxnSpPr/>
          <p:nvPr/>
        </p:nvCxnSpPr>
        <p:spPr>
          <a:xfrm flipV="1">
            <a:off x="5072063" y="4500563"/>
            <a:ext cx="785812" cy="4286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9" name="Straight Connector 98"/>
          <p:cNvCxnSpPr>
            <a:endCxn id="14353" idx="1"/>
          </p:cNvCxnSpPr>
          <p:nvPr/>
        </p:nvCxnSpPr>
        <p:spPr>
          <a:xfrm>
            <a:off x="4929188" y="5000625"/>
            <a:ext cx="1214437" cy="3683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1" name="Straight Connector 100"/>
          <p:cNvCxnSpPr>
            <a:endCxn id="14356" idx="1"/>
          </p:cNvCxnSpPr>
          <p:nvPr/>
        </p:nvCxnSpPr>
        <p:spPr>
          <a:xfrm>
            <a:off x="5214938" y="5214938"/>
            <a:ext cx="928687" cy="58261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3" name="Straight Connector 102"/>
          <p:cNvCxnSpPr/>
          <p:nvPr/>
        </p:nvCxnSpPr>
        <p:spPr>
          <a:xfrm rot="16200000" flipH="1">
            <a:off x="4654550" y="5489576"/>
            <a:ext cx="763587" cy="50006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5" name="Straight Connector 104"/>
          <p:cNvCxnSpPr>
            <a:endCxn id="14357" idx="0"/>
          </p:cNvCxnSpPr>
          <p:nvPr/>
        </p:nvCxnSpPr>
        <p:spPr>
          <a:xfrm rot="5400000">
            <a:off x="4039394" y="5753894"/>
            <a:ext cx="857250" cy="650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7" name="Straight Connector 106"/>
          <p:cNvCxnSpPr>
            <a:endCxn id="14358" idx="0"/>
          </p:cNvCxnSpPr>
          <p:nvPr/>
        </p:nvCxnSpPr>
        <p:spPr>
          <a:xfrm rot="5400000">
            <a:off x="3586957" y="5444331"/>
            <a:ext cx="571500" cy="39846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9" name="Straight Connector 108"/>
          <p:cNvCxnSpPr>
            <a:endCxn id="14361" idx="3"/>
          </p:cNvCxnSpPr>
          <p:nvPr/>
        </p:nvCxnSpPr>
        <p:spPr>
          <a:xfrm rot="10800000" flipV="1">
            <a:off x="3371850" y="5286375"/>
            <a:ext cx="485775" cy="29686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1" name="Straight Connector 110"/>
          <p:cNvCxnSpPr>
            <a:endCxn id="14362" idx="3"/>
          </p:cNvCxnSpPr>
          <p:nvPr/>
        </p:nvCxnSpPr>
        <p:spPr>
          <a:xfrm rot="10800000">
            <a:off x="3052763" y="4868863"/>
            <a:ext cx="733425" cy="603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3" name="Straight Connector 112"/>
          <p:cNvCxnSpPr>
            <a:endCxn id="14360" idx="3"/>
          </p:cNvCxnSpPr>
          <p:nvPr/>
        </p:nvCxnSpPr>
        <p:spPr>
          <a:xfrm rot="10800000">
            <a:off x="3422650" y="4511675"/>
            <a:ext cx="506413" cy="34607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6" name="Straight Connector 115"/>
          <p:cNvCxnSpPr/>
          <p:nvPr/>
        </p:nvCxnSpPr>
        <p:spPr>
          <a:xfrm rot="16200000" flipV="1">
            <a:off x="3750469" y="4321969"/>
            <a:ext cx="428625" cy="21431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378" name="Rectangle 72"/>
          <p:cNvSpPr>
            <a:spLocks noChangeArrowheads="1"/>
          </p:cNvSpPr>
          <p:nvPr/>
        </p:nvSpPr>
        <p:spPr bwMode="auto">
          <a:xfrm>
            <a:off x="857250" y="142875"/>
            <a:ext cx="7500938" cy="769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GB" sz="4400">
                <a:solidFill>
                  <a:srgbClr val="BFBFBF"/>
                </a:solidFill>
                <a:latin typeface="Calibri" pitchFamily="34" charset="0"/>
              </a:rPr>
              <a:t>Cape Craft and Design Institute</a:t>
            </a:r>
            <a:endParaRPr lang="en-GB" sz="4400">
              <a:solidFill>
                <a:srgbClr val="FFFFFF"/>
              </a:solidFill>
              <a:latin typeface="Calibri" pitchFamily="34" charset="0"/>
            </a:endParaRPr>
          </a:p>
        </p:txBody>
      </p:sp>
      <p:cxnSp>
        <p:nvCxnSpPr>
          <p:cNvPr id="126" name="Straight Connector 125"/>
          <p:cNvCxnSpPr/>
          <p:nvPr/>
        </p:nvCxnSpPr>
        <p:spPr>
          <a:xfrm rot="16200000" flipH="1">
            <a:off x="1571625" y="3571875"/>
            <a:ext cx="500063" cy="21431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8" name="Straight Connector 127"/>
          <p:cNvCxnSpPr/>
          <p:nvPr/>
        </p:nvCxnSpPr>
        <p:spPr>
          <a:xfrm>
            <a:off x="1928813" y="3286125"/>
            <a:ext cx="428625" cy="21431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0" name="Straight Connector 129"/>
          <p:cNvCxnSpPr>
            <a:stCxn id="0" idx="6"/>
          </p:cNvCxnSpPr>
          <p:nvPr/>
        </p:nvCxnSpPr>
        <p:spPr>
          <a:xfrm>
            <a:off x="2143125" y="3214688"/>
            <a:ext cx="64293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2" name="Straight Connector 131"/>
          <p:cNvCxnSpPr/>
          <p:nvPr/>
        </p:nvCxnSpPr>
        <p:spPr>
          <a:xfrm flipV="1">
            <a:off x="2071688" y="2857500"/>
            <a:ext cx="428625" cy="21431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4" name="Straight Connector 133"/>
          <p:cNvCxnSpPr/>
          <p:nvPr/>
        </p:nvCxnSpPr>
        <p:spPr>
          <a:xfrm rot="5400000">
            <a:off x="714375" y="3500438"/>
            <a:ext cx="357188" cy="21431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6" name="Straight Connector 135"/>
          <p:cNvCxnSpPr>
            <a:stCxn id="0" idx="1"/>
          </p:cNvCxnSpPr>
          <p:nvPr/>
        </p:nvCxnSpPr>
        <p:spPr>
          <a:xfrm rot="16200000" flipV="1">
            <a:off x="638969" y="2790031"/>
            <a:ext cx="155575" cy="29051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8" name="Straight Connector 137"/>
          <p:cNvCxnSpPr/>
          <p:nvPr/>
        </p:nvCxnSpPr>
        <p:spPr>
          <a:xfrm rot="16200000" flipV="1">
            <a:off x="857250" y="2571750"/>
            <a:ext cx="500063" cy="21431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2" name="Straight Connector 141"/>
          <p:cNvCxnSpPr/>
          <p:nvPr/>
        </p:nvCxnSpPr>
        <p:spPr>
          <a:xfrm rot="16200000" flipV="1">
            <a:off x="6643688" y="2500313"/>
            <a:ext cx="642937" cy="35718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4" name="Straight Connector 143"/>
          <p:cNvCxnSpPr/>
          <p:nvPr/>
        </p:nvCxnSpPr>
        <p:spPr>
          <a:xfrm rot="16200000" flipV="1">
            <a:off x="6822281" y="2321719"/>
            <a:ext cx="1071563" cy="14287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6" name="Straight Connector 145"/>
          <p:cNvCxnSpPr/>
          <p:nvPr/>
        </p:nvCxnSpPr>
        <p:spPr>
          <a:xfrm rot="5400000" flipH="1" flipV="1">
            <a:off x="7786688" y="2714625"/>
            <a:ext cx="357188" cy="7143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8" name="Straight Connector 147"/>
          <p:cNvCxnSpPr/>
          <p:nvPr/>
        </p:nvCxnSpPr>
        <p:spPr>
          <a:xfrm rot="16200000" flipH="1">
            <a:off x="8215313" y="3571875"/>
            <a:ext cx="357187" cy="21431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0" name="Straight Connector 149"/>
          <p:cNvCxnSpPr>
            <a:endCxn id="14343" idx="0"/>
          </p:cNvCxnSpPr>
          <p:nvPr/>
        </p:nvCxnSpPr>
        <p:spPr>
          <a:xfrm rot="16200000" flipH="1">
            <a:off x="7502525" y="3927475"/>
            <a:ext cx="785813" cy="7461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2" name="Straight Connector 151"/>
          <p:cNvCxnSpPr/>
          <p:nvPr/>
        </p:nvCxnSpPr>
        <p:spPr>
          <a:xfrm rot="5400000">
            <a:off x="6893719" y="3536157"/>
            <a:ext cx="357187" cy="28575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4" name="Straight Connector 153"/>
          <p:cNvCxnSpPr>
            <a:stCxn id="0" idx="2"/>
            <a:endCxn id="14342" idx="3"/>
          </p:cNvCxnSpPr>
          <p:nvPr/>
        </p:nvCxnSpPr>
        <p:spPr>
          <a:xfrm rot="10800000" flipV="1">
            <a:off x="6303963" y="3244850"/>
            <a:ext cx="357187" cy="523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Oval 3"/>
          <p:cNvSpPr/>
          <p:nvPr/>
        </p:nvSpPr>
        <p:spPr>
          <a:xfrm>
            <a:off x="2643174" y="785794"/>
            <a:ext cx="3643338" cy="1643074"/>
          </a:xfrm>
          <a:prstGeom prst="ellipse">
            <a:avLst/>
          </a:prstGeom>
          <a:solidFill>
            <a:schemeClr val="accent1">
              <a:lumMod val="50000"/>
            </a:schemeClr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>
                <a:solidFill>
                  <a:schemeClr val="bg1">
                    <a:lumMod val="75000"/>
                  </a:schemeClr>
                </a:solidFill>
              </a:rPr>
              <a:t>AMTS FabLab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>
                <a:solidFill>
                  <a:schemeClr val="bg1">
                    <a:lumMod val="75000"/>
                  </a:schemeClr>
                </a:solidFill>
              </a:rPr>
              <a:t>Cape Town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000" dirty="0">
                <a:solidFill>
                  <a:schemeClr val="bg1">
                    <a:lumMod val="75000"/>
                  </a:schemeClr>
                </a:solidFill>
              </a:rPr>
              <a:t>Users and target areas</a:t>
            </a:r>
            <a:endParaRPr lang="en-GB" sz="2000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14396" name="TextBox 70"/>
          <p:cNvSpPr txBox="1">
            <a:spLocks noChangeArrowheads="1"/>
          </p:cNvSpPr>
          <p:nvPr/>
        </p:nvSpPr>
        <p:spPr bwMode="auto">
          <a:xfrm>
            <a:off x="5929313" y="4786313"/>
            <a:ext cx="1231900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GB" sz="1400">
                <a:latin typeface="Calibri" pitchFamily="34" charset="0"/>
              </a:rPr>
              <a:t>surface design</a:t>
            </a:r>
          </a:p>
        </p:txBody>
      </p:sp>
      <p:cxnSp>
        <p:nvCxnSpPr>
          <p:cNvPr id="74" name="Straight Connector 73"/>
          <p:cNvCxnSpPr>
            <a:endCxn id="14396" idx="1"/>
          </p:cNvCxnSpPr>
          <p:nvPr/>
        </p:nvCxnSpPr>
        <p:spPr>
          <a:xfrm flipV="1">
            <a:off x="4857750" y="4940300"/>
            <a:ext cx="1071563" cy="603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Right Arrow 61"/>
          <p:cNvSpPr/>
          <p:nvPr/>
        </p:nvSpPr>
        <p:spPr>
          <a:xfrm rot="13391464">
            <a:off x="5541963" y="2538413"/>
            <a:ext cx="1655762" cy="214312"/>
          </a:xfrm>
          <a:prstGeom prst="rightArrow">
            <a:avLst>
              <a:gd name="adj1" fmla="val 36940"/>
              <a:gd name="adj2" fmla="val 94912"/>
            </a:avLst>
          </a:prstGeom>
          <a:solidFill>
            <a:schemeClr val="accent1">
              <a:lumMod val="60000"/>
              <a:lumOff val="4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/>
          </a:p>
        </p:txBody>
      </p:sp>
      <p:sp>
        <p:nvSpPr>
          <p:cNvPr id="65" name="Right Arrow 64"/>
          <p:cNvSpPr/>
          <p:nvPr/>
        </p:nvSpPr>
        <p:spPr>
          <a:xfrm rot="16200000">
            <a:off x="3321844" y="3393282"/>
            <a:ext cx="2357437" cy="285750"/>
          </a:xfrm>
          <a:prstGeom prst="rightArrow">
            <a:avLst>
              <a:gd name="adj1" fmla="val 25995"/>
              <a:gd name="adj2" fmla="val 111123"/>
            </a:avLst>
          </a:prstGeom>
          <a:solidFill>
            <a:schemeClr val="accent1">
              <a:lumMod val="60000"/>
              <a:lumOff val="4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/>
          </a:p>
        </p:txBody>
      </p:sp>
      <p:sp>
        <p:nvSpPr>
          <p:cNvPr id="66" name="Down Arrow 65"/>
          <p:cNvSpPr/>
          <p:nvPr/>
        </p:nvSpPr>
        <p:spPr>
          <a:xfrm rot="13960795">
            <a:off x="2096295" y="1554956"/>
            <a:ext cx="214312" cy="1965325"/>
          </a:xfrm>
          <a:prstGeom prst="downArrow">
            <a:avLst>
              <a:gd name="adj1" fmla="val 32243"/>
              <a:gd name="adj2" fmla="val 108775"/>
            </a:avLst>
          </a:prstGeom>
          <a:solidFill>
            <a:schemeClr val="accent1">
              <a:lumMod val="60000"/>
              <a:lumOff val="4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/>
          </a:p>
        </p:txBody>
      </p:sp>
      <p:sp>
        <p:nvSpPr>
          <p:cNvPr id="16" name="Oval 15"/>
          <p:cNvSpPr/>
          <p:nvPr/>
        </p:nvSpPr>
        <p:spPr>
          <a:xfrm>
            <a:off x="6661630" y="2923113"/>
            <a:ext cx="2214578" cy="642942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dirty="0">
                <a:solidFill>
                  <a:schemeClr val="tx1"/>
                </a:solidFill>
              </a:rPr>
              <a:t>General Public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15" name="Oval 14"/>
          <p:cNvSpPr/>
          <p:nvPr/>
        </p:nvSpPr>
        <p:spPr>
          <a:xfrm>
            <a:off x="642910" y="2928934"/>
            <a:ext cx="1500198" cy="571504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dirty="0">
                <a:solidFill>
                  <a:schemeClr val="tx1"/>
                </a:solidFill>
              </a:rPr>
              <a:t>Students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14407" name="TextBox 105"/>
          <p:cNvSpPr txBox="1">
            <a:spLocks noChangeArrowheads="1"/>
          </p:cNvSpPr>
          <p:nvPr/>
        </p:nvSpPr>
        <p:spPr bwMode="auto">
          <a:xfrm>
            <a:off x="2000250" y="5072063"/>
            <a:ext cx="1011238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GB" sz="1400">
                <a:latin typeface="Calibri" pitchFamily="34" charset="0"/>
              </a:rPr>
              <a:t>accessories</a:t>
            </a:r>
          </a:p>
        </p:txBody>
      </p:sp>
      <p:cxnSp>
        <p:nvCxnSpPr>
          <p:cNvPr id="112" name="Straight Connector 111"/>
          <p:cNvCxnSpPr>
            <a:stCxn id="14407" idx="3"/>
          </p:cNvCxnSpPr>
          <p:nvPr/>
        </p:nvCxnSpPr>
        <p:spPr>
          <a:xfrm flipV="1">
            <a:off x="3011488" y="5143500"/>
            <a:ext cx="774700" cy="8255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Oval 12"/>
          <p:cNvSpPr/>
          <p:nvPr/>
        </p:nvSpPr>
        <p:spPr>
          <a:xfrm>
            <a:off x="3643306" y="4572008"/>
            <a:ext cx="1714512" cy="928693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dirty="0">
                <a:solidFill>
                  <a:schemeClr val="tx1"/>
                </a:solidFill>
              </a:rPr>
              <a:t>Craft Producers</a:t>
            </a:r>
            <a:endParaRPr lang="en-GB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75000"/>
            <a:lumOff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CCDISRV\RedirectedFolders\Pieter\Desktop\fab5 pics\screensaver\DSC00177.JPG"/>
          <p:cNvPicPr>
            <a:picLocks noChangeAspect="1" noChangeArrowheads="1"/>
          </p:cNvPicPr>
          <p:nvPr/>
        </p:nvPicPr>
        <p:blipFill>
          <a:blip r:embed="rId2"/>
          <a:srcRect t="1086"/>
          <a:stretch>
            <a:fillRect/>
          </a:stretch>
        </p:blipFill>
        <p:spPr bwMode="auto">
          <a:xfrm>
            <a:off x="6143625" y="71438"/>
            <a:ext cx="2879725" cy="2162175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8" name="Picture 7" descr="DSC00125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43250" y="2339975"/>
            <a:ext cx="2879725" cy="2160588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1" name="Picture 10" descr="hotel 011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43250" y="71438"/>
            <a:ext cx="2879725" cy="2160587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4" name="Picture 13" descr="DSC00149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0650" y="4625975"/>
            <a:ext cx="2879725" cy="2160588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5" name="Picture 14" descr="DSC00150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143250" y="4625975"/>
            <a:ext cx="2879725" cy="2160588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7" name="Picture 16" descr="DSC00260.JP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143625" y="4625975"/>
            <a:ext cx="2879725" cy="2160588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8" name="Picture 17" descr="IMG_1925.JP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20650" y="2339975"/>
            <a:ext cx="2879725" cy="2160588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5369" name="Picture 11" descr="DSC01295.JPG"/>
          <p:cNvPicPr>
            <a:picLocks noChangeAspect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6143625" y="2339975"/>
            <a:ext cx="2879725" cy="2160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" name="Picture 18" descr="IMG_2457.JP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20650" y="71438"/>
            <a:ext cx="2879725" cy="2160587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435</TotalTime>
  <Words>121</Words>
  <Application>Microsoft Office PowerPoint</Application>
  <PresentationFormat>On-screen Show (4:3)</PresentationFormat>
  <Paragraphs>46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Design Template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6" baseType="lpstr">
      <vt:lpstr>Calibri</vt:lpstr>
      <vt:lpstr>Arial</vt:lpstr>
      <vt:lpstr>Office Theme</vt:lpstr>
      <vt:lpstr>Cape Town</vt:lpstr>
      <vt:lpstr>Slide 2</vt:lpstr>
      <vt:lpstr>Slide 3</vt:lpstr>
    </vt:vector>
  </TitlesOfParts>
  <Company>CCDI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AMTS FabLab Cape Town</dc:title>
  <dc:creator>Pieter</dc:creator>
  <cp:lastModifiedBy>User @</cp:lastModifiedBy>
  <cp:revision>46</cp:revision>
  <dcterms:created xsi:type="dcterms:W3CDTF">2009-08-08T07:42:37Z</dcterms:created>
  <dcterms:modified xsi:type="dcterms:W3CDTF">2009-08-11T13:42:25Z</dcterms:modified>
</cp:coreProperties>
</file>